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8" name="Shape 58"/>
          <p:cNvSpPr/>
          <p:nvPr>
            <p:ph type="sldImg"/>
          </p:nvPr>
        </p:nvSpPr>
        <p:spPr>
          <a:xfrm>
            <a:off x="1143000" y="685800"/>
            <a:ext cx="4572000" cy="3429000"/>
          </a:xfrm>
          <a:prstGeom prst="rect">
            <a:avLst/>
          </a:prstGeom>
        </p:spPr>
        <p:txBody>
          <a:bodyPr/>
          <a:lstStyle/>
          <a:p>
            <a:pPr/>
          </a:p>
        </p:txBody>
      </p:sp>
      <p:sp>
        <p:nvSpPr>
          <p:cNvPr id="59" name="Shape 5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Shape 65"/>
          <p:cNvSpPr/>
          <p:nvPr>
            <p:ph type="sldImg"/>
          </p:nvPr>
        </p:nvSpPr>
        <p:spPr>
          <a:prstGeom prst="rect">
            <a:avLst/>
          </a:prstGeom>
        </p:spPr>
        <p:txBody>
          <a:bodyPr/>
          <a:lstStyle/>
          <a:p>
            <a:pPr/>
          </a:p>
        </p:txBody>
      </p:sp>
      <p:sp>
        <p:nvSpPr>
          <p:cNvPr id="66" name="Shape 66"/>
          <p:cNvSpPr/>
          <p:nvPr>
            <p:ph type="body" sz="quarter" idx="1"/>
          </p:nvPr>
        </p:nvSpPr>
        <p:spPr>
          <a:prstGeom prst="rect">
            <a:avLst/>
          </a:prstGeom>
        </p:spPr>
        <p:txBody>
          <a:bodyPr/>
          <a:lstStyle/>
          <a:p>
            <a:pPr/>
            <a:r>
              <a:rPr>
                <a:latin typeface="+mn-lt"/>
                <a:ea typeface="+mn-ea"/>
                <a:cs typeface="+mn-cs"/>
                <a:sym typeface="Helvetica"/>
              </a:rPr>
              <a:t>首先，我们要解释一下</a:t>
            </a:r>
            <a:r>
              <a:t>milvus</a:t>
            </a:r>
            <a:r>
              <a:rPr>
                <a:latin typeface="+mn-lt"/>
                <a:ea typeface="+mn-ea"/>
                <a:cs typeface="+mn-cs"/>
                <a:sym typeface="Helvetica"/>
              </a:rPr>
              <a:t>是什么，或者说，它解决的是什么样的问题：</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Shape 69"/>
          <p:cNvSpPr/>
          <p:nvPr>
            <p:ph type="sldImg"/>
          </p:nvPr>
        </p:nvSpPr>
        <p:spPr>
          <a:prstGeom prst="rect">
            <a:avLst/>
          </a:prstGeom>
        </p:spPr>
        <p:txBody>
          <a:bodyPr/>
          <a:lstStyle/>
          <a:p>
            <a:pPr/>
          </a:p>
        </p:txBody>
      </p:sp>
      <p:sp>
        <p:nvSpPr>
          <p:cNvPr id="70" name="Shape 70"/>
          <p:cNvSpPr/>
          <p:nvPr>
            <p:ph type="body" sz="quarter" idx="1"/>
          </p:nvPr>
        </p:nvSpPr>
        <p:spPr>
          <a:prstGeom prst="rect">
            <a:avLst/>
          </a:prstGeom>
        </p:spPr>
        <p:txBody>
          <a:bodyPr/>
          <a:lstStyle/>
          <a:p>
            <a:pPr/>
            <a:r>
              <a:rPr>
                <a:latin typeface="+mn-lt"/>
                <a:ea typeface="+mn-ea"/>
                <a:cs typeface="+mn-cs"/>
                <a:sym typeface="Helvetica"/>
              </a:rPr>
              <a:t>这张图是</a:t>
            </a:r>
            <a:r>
              <a:t>EMC </a:t>
            </a:r>
            <a:r>
              <a:rPr>
                <a:latin typeface="+mn-lt"/>
                <a:ea typeface="+mn-ea"/>
                <a:cs typeface="+mn-cs"/>
                <a:sym typeface="Helvetica"/>
              </a:rPr>
              <a:t>赞助的一项研究，该研究在</a:t>
            </a:r>
            <a:r>
              <a:t>2012</a:t>
            </a:r>
            <a:r>
              <a:rPr>
                <a:latin typeface="+mn-lt"/>
                <a:ea typeface="+mn-ea"/>
                <a:cs typeface="+mn-cs"/>
                <a:sym typeface="Helvetica"/>
              </a:rPr>
              <a:t>年，预估</a:t>
            </a:r>
            <a:r>
              <a:t>2020</a:t>
            </a:r>
            <a:r>
              <a:rPr>
                <a:latin typeface="+mn-lt"/>
                <a:ea typeface="+mn-ea"/>
                <a:cs typeface="+mn-cs"/>
                <a:sym typeface="Helvetica"/>
              </a:rPr>
              <a:t>的数据将会达到的规模会是</a:t>
            </a:r>
            <a:r>
              <a:t>40EB</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Shape 74"/>
          <p:cNvSpPr/>
          <p:nvPr>
            <p:ph type="sldImg"/>
          </p:nvPr>
        </p:nvSpPr>
        <p:spPr>
          <a:prstGeom prst="rect">
            <a:avLst/>
          </a:prstGeom>
        </p:spPr>
        <p:txBody>
          <a:bodyPr/>
          <a:lstStyle/>
          <a:p>
            <a:pPr/>
          </a:p>
        </p:txBody>
      </p:sp>
      <p:sp>
        <p:nvSpPr>
          <p:cNvPr id="75" name="Shape 75"/>
          <p:cNvSpPr/>
          <p:nvPr>
            <p:ph type="body" sz="quarter" idx="1"/>
          </p:nvPr>
        </p:nvSpPr>
        <p:spPr>
          <a:prstGeom prst="rect">
            <a:avLst/>
          </a:prstGeom>
        </p:spPr>
        <p:txBody>
          <a:bodyPr/>
          <a:lstStyle/>
          <a:p>
            <a:pPr/>
            <a:r>
              <a:rPr>
                <a:latin typeface="+mn-lt"/>
                <a:ea typeface="+mn-ea"/>
                <a:cs typeface="+mn-cs"/>
                <a:sym typeface="Helvetica"/>
              </a:rPr>
              <a:t>一年后，更新的数据则是将这个数据推到了</a:t>
            </a:r>
            <a:r>
              <a:t>44ZB</a:t>
            </a:r>
            <a:r>
              <a:rPr>
                <a:latin typeface="+mn-lt"/>
                <a:ea typeface="+mn-ea"/>
                <a:cs typeface="+mn-cs"/>
                <a:sym typeface="Helvetica"/>
              </a:rPr>
              <a:t>的规模，而其中，绝大部份的数据，均为非结构化数据。</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Shape 494"/>
          <p:cNvSpPr/>
          <p:nvPr>
            <p:ph type="sldImg"/>
          </p:nvPr>
        </p:nvSpPr>
        <p:spPr>
          <a:prstGeom prst="rect">
            <a:avLst/>
          </a:prstGeom>
        </p:spPr>
        <p:txBody>
          <a:bodyPr/>
          <a:lstStyle/>
          <a:p>
            <a:pPr/>
          </a:p>
        </p:txBody>
      </p:sp>
      <p:sp>
        <p:nvSpPr>
          <p:cNvPr id="495" name="Shape 495"/>
          <p:cNvSpPr/>
          <p:nvPr>
            <p:ph type="body" sz="quarter" idx="1"/>
          </p:nvPr>
        </p:nvSpPr>
        <p:spPr>
          <a:prstGeom prst="rect">
            <a:avLst/>
          </a:prstGeom>
        </p:spPr>
        <p:txBody>
          <a:bodyPr/>
          <a:lstStyle/>
          <a:p>
            <a:pPr/>
            <a:r>
              <a:t>The first use case was by Tokopedia, one of the largest e-commerce services in Indonesia. </a:t>
            </a:r>
          </a:p>
          <a:p>
            <a:pPr/>
          </a:p>
          <a:p>
            <a:pPr/>
            <a:r>
              <a:t>They needed an updated search engine, they were using Elastisearch to match raw keywords within product names and descriptions. </a:t>
            </a:r>
          </a:p>
          <a:p>
            <a:pPr/>
          </a:p>
          <a:p>
            <a:pPr/>
            <a:r>
              <a:t>This works for finding documents that use the same words repeatedly, but doesn’t always mean that they are similar. </a:t>
            </a:r>
          </a:p>
          <a:p>
            <a:pPr/>
          </a:p>
          <a:p>
            <a:pPr/>
            <a:r>
              <a:t>The new method is to generate word embeddings vectors using the product names and descriptions. </a:t>
            </a:r>
          </a:p>
          <a:p>
            <a:pPr/>
          </a:p>
          <a:p>
            <a:pPr/>
            <a:r>
              <a:t>Word embeddings replace words with vectors that map to areas of similarity between words. </a:t>
            </a:r>
          </a:p>
          <a:p>
            <a:pPr/>
          </a:p>
          <a:p>
            <a:pPr/>
            <a:r>
              <a:t>These word embeddings can then be put into milvus and a similarity search can then be performed to find products that relate.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Shape 501"/>
          <p:cNvSpPr/>
          <p:nvPr>
            <p:ph type="sldImg"/>
          </p:nvPr>
        </p:nvSpPr>
        <p:spPr>
          <a:prstGeom prst="rect">
            <a:avLst/>
          </a:prstGeom>
        </p:spPr>
        <p:txBody>
          <a:bodyPr/>
          <a:lstStyle/>
          <a:p>
            <a:pPr/>
          </a:p>
        </p:txBody>
      </p:sp>
      <p:sp>
        <p:nvSpPr>
          <p:cNvPr id="502" name="Shape 502"/>
          <p:cNvSpPr/>
          <p:nvPr>
            <p:ph type="body" sz="quarter" idx="1"/>
          </p:nvPr>
        </p:nvSpPr>
        <p:spPr>
          <a:prstGeom prst="rect">
            <a:avLst/>
          </a:prstGeom>
        </p:spPr>
        <p:txBody>
          <a:bodyPr/>
          <a:lstStyle/>
          <a:p>
            <a:pPr/>
            <a:r>
              <a:t>Another application of milvus that is popular with our users is a reverse image product search. </a:t>
            </a:r>
          </a:p>
          <a:p>
            <a:pPr/>
          </a:p>
          <a:p>
            <a:pPr/>
            <a:r>
              <a:t>In the case, the user used 2 neural nets to pull out an embedding. </a:t>
            </a:r>
          </a:p>
          <a:p>
            <a:pPr/>
          </a:p>
          <a:p>
            <a:pPr/>
            <a:r>
              <a:t>The first neural net was a tuned yolo net for object detection and the next net was resnet for image embedding</a:t>
            </a:r>
          </a:p>
          <a:p>
            <a:pPr/>
          </a:p>
          <a:p>
            <a:pPr/>
            <a:r>
              <a:t>With these embeddings in milvus, a similarity search can be performed on images to find the closest matches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Shape 508"/>
          <p:cNvSpPr/>
          <p:nvPr>
            <p:ph type="sldImg"/>
          </p:nvPr>
        </p:nvSpPr>
        <p:spPr>
          <a:prstGeom prst="rect">
            <a:avLst/>
          </a:prstGeom>
        </p:spPr>
        <p:txBody>
          <a:bodyPr/>
          <a:lstStyle/>
          <a:p>
            <a:pPr/>
          </a:p>
        </p:txBody>
      </p:sp>
      <p:sp>
        <p:nvSpPr>
          <p:cNvPr id="509" name="Shape 509"/>
          <p:cNvSpPr/>
          <p:nvPr>
            <p:ph type="body" sz="quarter" idx="1"/>
          </p:nvPr>
        </p:nvSpPr>
        <p:spPr>
          <a:prstGeom prst="rect">
            <a:avLst/>
          </a:prstGeom>
        </p:spPr>
        <p:txBody>
          <a:bodyPr/>
          <a:lstStyle/>
          <a:p>
            <a:pPr>
              <a:defRPr sz="2200">
                <a:latin typeface="Calibri Light"/>
                <a:ea typeface="Calibri Light"/>
                <a:cs typeface="Calibri Light"/>
                <a:sym typeface="Calibri Light"/>
              </a:defRPr>
            </a:pPr>
            <a:r>
              <a:t>Another interesting use case is for Music recommendations</a:t>
            </a:r>
          </a:p>
          <a:p>
            <a:pPr>
              <a:defRPr sz="2200">
                <a:latin typeface="Calibri Light"/>
                <a:ea typeface="Calibri Light"/>
                <a:cs typeface="Calibri Light"/>
                <a:sym typeface="Calibri Light"/>
              </a:defRPr>
            </a:pPr>
          </a:p>
          <a:p>
            <a:pPr>
              <a:defRPr sz="2200">
                <a:latin typeface="Calibri Light"/>
                <a:ea typeface="Calibri Light"/>
                <a:cs typeface="Calibri Light"/>
                <a:sym typeface="Calibri Light"/>
              </a:defRPr>
            </a:pPr>
            <a:r>
              <a:t>The first step for encoding a song is to separate the background music and the vocals. This is done using techniques such as audio inversion. </a:t>
            </a:r>
          </a:p>
          <a:p>
            <a:pPr>
              <a:defRPr sz="2200">
                <a:latin typeface="Calibri Light"/>
                <a:ea typeface="Calibri Light"/>
                <a:cs typeface="Calibri Light"/>
                <a:sym typeface="Calibri Light"/>
              </a:defRPr>
            </a:pPr>
          </a:p>
          <a:p>
            <a:pPr>
              <a:defRPr sz="2200">
                <a:latin typeface="Calibri Light"/>
                <a:ea typeface="Calibri Light"/>
                <a:cs typeface="Calibri Light"/>
                <a:sym typeface="Calibri Light"/>
              </a:defRPr>
            </a:pPr>
            <a:r>
              <a:t>The next step is to get embeddings built up from the background music. The background music is used due to having more information about the song and to avoid missclustering due to Cover versions having different vocals for songs. </a:t>
            </a:r>
          </a:p>
          <a:p>
            <a:pPr>
              <a:defRPr sz="2200">
                <a:latin typeface="Calibri Light"/>
                <a:ea typeface="Calibri Light"/>
                <a:cs typeface="Calibri Light"/>
                <a:sym typeface="Calibri Light"/>
              </a:defRPr>
            </a:pPr>
          </a:p>
          <a:p>
            <a:pPr>
              <a:defRPr sz="2200">
                <a:latin typeface="Calibri Light"/>
                <a:ea typeface="Calibri Light"/>
                <a:cs typeface="Calibri Light"/>
                <a:sym typeface="Calibri Light"/>
              </a:defRPr>
            </a:pPr>
            <a:r>
              <a:t>With these embeddings stored in milvus we can search the current song the user is listening to to find similar songs. In order to avoid having songs that are too familiar, you can sort the results backwards to give a similar but not same song.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sp>
        <p:nvSpPr>
          <p:cNvPr id="13" name="Title Text"/>
          <p:cNvSpPr txBox="1"/>
          <p:nvPr>
            <p:ph type="title"/>
          </p:nvPr>
        </p:nvSpPr>
        <p:spPr>
          <a:xfrm>
            <a:off x="838200" y="1309687"/>
            <a:ext cx="5860775" cy="2387601"/>
          </a:xfrm>
          <a:prstGeom prst="rect">
            <a:avLst/>
          </a:prstGeom>
        </p:spPr>
        <p:txBody>
          <a:bodyPr anchor="b"/>
          <a:lstStyle>
            <a:lvl1pPr>
              <a:defRPr sz="4800">
                <a:latin typeface="Source Han Sans SC"/>
                <a:ea typeface="Source Han Sans SC"/>
                <a:cs typeface="Source Han Sans SC"/>
                <a:sym typeface="Source Han Sans SC"/>
              </a:defRPr>
            </a:lvl1pPr>
          </a:lstStyle>
          <a:p>
            <a:pPr/>
            <a:r>
              <a:t>Title Text</a:t>
            </a:r>
          </a:p>
        </p:txBody>
      </p:sp>
      <p:sp>
        <p:nvSpPr>
          <p:cNvPr id="14" name="Body Level One…"/>
          <p:cNvSpPr txBox="1"/>
          <p:nvPr>
            <p:ph type="body" sz="quarter" idx="1"/>
          </p:nvPr>
        </p:nvSpPr>
        <p:spPr>
          <a:xfrm>
            <a:off x="838200" y="3892550"/>
            <a:ext cx="5860775" cy="1655762"/>
          </a:xfrm>
          <a:prstGeom prst="rect">
            <a:avLst/>
          </a:prstGeom>
        </p:spPr>
        <p:txBody>
          <a:bodyPr/>
          <a:lstStyle>
            <a:lvl1pPr marL="0" indent="0">
              <a:buSzTx/>
              <a:buFontTx/>
              <a:buNone/>
              <a:defRPr sz="1800">
                <a:latin typeface="Source Han Sans SC"/>
                <a:ea typeface="Source Han Sans SC"/>
                <a:cs typeface="Source Han Sans SC"/>
                <a:sym typeface="Source Han Sans SC"/>
              </a:defRPr>
            </a:lvl1pPr>
            <a:lvl2pPr marL="0" indent="457200">
              <a:buSzTx/>
              <a:buFontTx/>
              <a:buNone/>
              <a:defRPr sz="1800">
                <a:latin typeface="Source Han Sans SC"/>
                <a:ea typeface="Source Han Sans SC"/>
                <a:cs typeface="Source Han Sans SC"/>
                <a:sym typeface="Source Han Sans SC"/>
              </a:defRPr>
            </a:lvl2pPr>
            <a:lvl3pPr marL="0" indent="914400">
              <a:buSzTx/>
              <a:buFontTx/>
              <a:buNone/>
              <a:defRPr sz="1800">
                <a:latin typeface="Source Han Sans SC"/>
                <a:ea typeface="Source Han Sans SC"/>
                <a:cs typeface="Source Han Sans SC"/>
                <a:sym typeface="Source Han Sans SC"/>
              </a:defRPr>
            </a:lvl3pPr>
            <a:lvl4pPr marL="0" indent="1371600">
              <a:buSzTx/>
              <a:buFontTx/>
              <a:buNone/>
              <a:defRPr sz="1800">
                <a:latin typeface="Source Han Sans SC"/>
                <a:ea typeface="Source Han Sans SC"/>
                <a:cs typeface="Source Han Sans SC"/>
                <a:sym typeface="Source Han Sans SC"/>
              </a:defRPr>
            </a:lvl4pPr>
            <a:lvl5pPr marL="0" indent="1828800">
              <a:buSzTx/>
              <a:buFontTx/>
              <a:buNone/>
              <a:defRPr sz="1800">
                <a:latin typeface="Source Han Sans SC"/>
                <a:ea typeface="Source Han Sans SC"/>
                <a:cs typeface="Source Han Sans SC"/>
                <a:sym typeface="Source Han Sans SC"/>
              </a:defRPr>
            </a:lvl5pPr>
          </a:lstStyle>
          <a:p>
            <a:pPr/>
            <a:r>
              <a:t>Body Level One</a:t>
            </a:r>
          </a:p>
          <a:p>
            <a:pPr lvl="1"/>
            <a:r>
              <a:t>Body Level Two</a:t>
            </a:r>
          </a:p>
          <a:p>
            <a:pPr lvl="2"/>
            <a:r>
              <a:t>Body Level Three</a:t>
            </a:r>
          </a:p>
          <a:p>
            <a:pPr lvl="3"/>
            <a:r>
              <a:t>Body Level Four</a:t>
            </a:r>
          </a:p>
          <a:p>
            <a:pPr lvl="4"/>
            <a:r>
              <a:t>Body Level Five</a:t>
            </a:r>
          </a:p>
        </p:txBody>
      </p:sp>
      <p:pic>
        <p:nvPicPr>
          <p:cNvPr id="15" name="Picture 6" descr="Picture 6"/>
          <p:cNvPicPr>
            <a:picLocks noChangeAspect="1"/>
          </p:cNvPicPr>
          <p:nvPr/>
        </p:nvPicPr>
        <p:blipFill>
          <a:blip r:embed="rId2">
            <a:extLst/>
          </a:blip>
          <a:stretch>
            <a:fillRect/>
          </a:stretch>
        </p:blipFill>
        <p:spPr>
          <a:xfrm>
            <a:off x="6909627" y="57150"/>
            <a:ext cx="7099301" cy="6743700"/>
          </a:xfrm>
          <a:prstGeom prst="rect">
            <a:avLst/>
          </a:prstGeom>
          <a:ln w="12700">
            <a:miter lim="400000"/>
          </a:ln>
        </p:spPr>
      </p:pic>
      <p:sp>
        <p:nvSpPr>
          <p:cNvPr id="16" name="Slide Number"/>
          <p:cNvSpPr txBox="1"/>
          <p:nvPr>
            <p:ph type="sldNum" sz="quarter" idx="2"/>
          </p:nvPr>
        </p:nvSpPr>
        <p:spPr>
          <a:xfrm>
            <a:off x="11095176" y="6414760"/>
            <a:ext cx="258624" cy="2483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 Layout">
    <p:spTree>
      <p:nvGrpSpPr>
        <p:cNvPr id="1" name=""/>
        <p:cNvGrpSpPr/>
        <p:nvPr/>
      </p:nvGrpSpPr>
      <p:grpSpPr>
        <a:xfrm>
          <a:off x="0" y="0"/>
          <a:ext cx="0" cy="0"/>
          <a:chOff x="0" y="0"/>
          <a:chExt cx="0" cy="0"/>
        </a:xfrm>
      </p:grpSpPr>
      <p:pic>
        <p:nvPicPr>
          <p:cNvPr id="23" name="Picture 6" descr="Picture 6"/>
          <p:cNvPicPr>
            <a:picLocks noChangeAspect="1"/>
          </p:cNvPicPr>
          <p:nvPr/>
        </p:nvPicPr>
        <p:blipFill>
          <a:blip r:embed="rId2">
            <a:extLst/>
          </a:blip>
          <a:stretch>
            <a:fillRect/>
          </a:stretch>
        </p:blipFill>
        <p:spPr>
          <a:xfrm>
            <a:off x="-18063" y="-10161"/>
            <a:ext cx="12210063" cy="6868161"/>
          </a:xfrm>
          <a:prstGeom prst="rect">
            <a:avLst/>
          </a:prstGeom>
          <a:ln w="12700">
            <a:miter lim="400000"/>
          </a:ln>
        </p:spPr>
      </p:pic>
      <p:sp>
        <p:nvSpPr>
          <p:cNvPr id="24" name="Title Text"/>
          <p:cNvSpPr txBox="1"/>
          <p:nvPr>
            <p:ph type="title"/>
          </p:nvPr>
        </p:nvSpPr>
        <p:spPr>
          <a:xfrm>
            <a:off x="410688" y="804511"/>
            <a:ext cx="4470072" cy="1325564"/>
          </a:xfrm>
          <a:prstGeom prst="rect">
            <a:avLst/>
          </a:prstGeom>
        </p:spPr>
        <p:txBody>
          <a:bodyPr/>
          <a:lstStyle/>
          <a:p>
            <a:pPr/>
            <a:r>
              <a:t>Title Text</a:t>
            </a:r>
          </a:p>
        </p:txBody>
      </p:sp>
      <p:sp>
        <p:nvSpPr>
          <p:cNvPr id="25" name="Rectangle 5"/>
          <p:cNvSpPr/>
          <p:nvPr/>
        </p:nvSpPr>
        <p:spPr>
          <a:xfrm>
            <a:off x="9085612" y="61471"/>
            <a:ext cx="3016742" cy="384204"/>
          </a:xfrm>
          <a:prstGeom prst="rect">
            <a:avLst/>
          </a:prstGeom>
          <a:solidFill>
            <a:srgbClr val="FFFFFF"/>
          </a:solidFill>
          <a:ln w="12700">
            <a:miter lim="400000"/>
          </a:ln>
        </p:spPr>
        <p:txBody>
          <a:bodyPr lIns="0" tIns="0" rIns="0" bIns="0" anchor="ctr"/>
          <a:lstStyle/>
          <a:p>
            <a:pPr algn="ctr"/>
          </a:p>
        </p:txBody>
      </p:sp>
      <p:sp>
        <p:nvSpPr>
          <p:cNvPr id="26" name="Slide Number"/>
          <p:cNvSpPr txBox="1"/>
          <p:nvPr>
            <p:ph type="sldNum" sz="quarter" idx="2"/>
          </p:nvPr>
        </p:nvSpPr>
        <p:spPr>
          <a:xfrm>
            <a:off x="11570188" y="6232197"/>
            <a:ext cx="258625" cy="2483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ustom Layout">
    <p:spTree>
      <p:nvGrpSpPr>
        <p:cNvPr id="1" name=""/>
        <p:cNvGrpSpPr/>
        <p:nvPr/>
      </p:nvGrpSpPr>
      <p:grpSpPr>
        <a:xfrm>
          <a:off x="0" y="0"/>
          <a:ext cx="0" cy="0"/>
          <a:chOff x="0" y="0"/>
          <a:chExt cx="0" cy="0"/>
        </a:xfrm>
      </p:grpSpPr>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40" name="Master title 主标题"/>
          <p:cNvSpPr txBox="1"/>
          <p:nvPr>
            <p:ph type="title" hasCustomPrompt="1"/>
          </p:nvPr>
        </p:nvSpPr>
        <p:spPr>
          <a:xfrm>
            <a:off x="463462" y="365125"/>
            <a:ext cx="11235848" cy="1214294"/>
          </a:xfrm>
          <a:prstGeom prst="rect">
            <a:avLst/>
          </a:prstGeom>
        </p:spPr>
        <p:txBody>
          <a:bodyPr/>
          <a:lstStyle>
            <a:lvl1pPr>
              <a:defRPr sz="2800"/>
            </a:lvl1pPr>
          </a:lstStyle>
          <a:p>
            <a:pPr/>
            <a:r>
              <a:t>Master title 主标题</a:t>
            </a:r>
          </a:p>
        </p:txBody>
      </p:sp>
      <p:sp>
        <p:nvSpPr>
          <p:cNvPr id="41" name="Rectangle 24"/>
          <p:cNvSpPr/>
          <p:nvPr/>
        </p:nvSpPr>
        <p:spPr>
          <a:xfrm flipV="1">
            <a:off x="442914" y="136525"/>
            <a:ext cx="11256396" cy="60325"/>
          </a:xfrm>
          <a:prstGeom prst="rect">
            <a:avLst/>
          </a:prstGeom>
          <a:solidFill>
            <a:schemeClr val="accent1"/>
          </a:solidFill>
          <a:ln w="12700">
            <a:miter lim="400000"/>
          </a:ln>
        </p:spPr>
        <p:txBody>
          <a:bodyPr lIns="0" tIns="0" rIns="0" bIns="0" anchor="ctr"/>
          <a:lstStyle/>
          <a:p>
            <a:pPr algn="ctr">
              <a:defRPr>
                <a:solidFill>
                  <a:srgbClr val="FFFFFF"/>
                </a:solidFill>
              </a:defRPr>
            </a:pPr>
          </a:p>
        </p:txBody>
      </p:sp>
      <p:sp>
        <p:nvSpPr>
          <p:cNvPr id="42" name="Slide Number"/>
          <p:cNvSpPr txBox="1"/>
          <p:nvPr>
            <p:ph type="sldNum" sz="quarter" idx="2"/>
          </p:nvPr>
        </p:nvSpPr>
        <p:spPr>
          <a:xfrm>
            <a:off x="11095176" y="6414760"/>
            <a:ext cx="258624" cy="2483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top">
    <p:spTree>
      <p:nvGrpSpPr>
        <p:cNvPr id="1" name=""/>
        <p:cNvGrpSpPr/>
        <p:nvPr/>
      </p:nvGrpSpPr>
      <p:grpSpPr>
        <a:xfrm>
          <a:off x="0" y="0"/>
          <a:ext cx="0" cy="0"/>
          <a:chOff x="0" y="0"/>
          <a:chExt cx="0" cy="0"/>
        </a:xfrm>
      </p:grpSpPr>
      <p:sp>
        <p:nvSpPr>
          <p:cNvPr id="49" name="Title Text"/>
          <p:cNvSpPr txBox="1"/>
          <p:nvPr>
            <p:ph type="title" hasCustomPrompt="1"/>
          </p:nvPr>
        </p:nvSpPr>
        <p:spPr>
          <a:xfrm>
            <a:off x="602078" y="322862"/>
            <a:ext cx="7620002" cy="716956"/>
          </a:xfrm>
          <a:prstGeom prst="rect">
            <a:avLst/>
          </a:prstGeom>
        </p:spPr>
        <p:txBody>
          <a:bodyPr/>
          <a:lstStyle/>
          <a:p>
            <a:pPr/>
            <a:r>
              <a:t>Title Text</a:t>
            </a:r>
          </a:p>
        </p:txBody>
      </p:sp>
      <p:sp>
        <p:nvSpPr>
          <p:cNvPr id="50" name="Body Level One…"/>
          <p:cNvSpPr txBox="1"/>
          <p:nvPr>
            <p:ph type="body" sz="quarter" idx="1" hasCustomPrompt="1"/>
          </p:nvPr>
        </p:nvSpPr>
        <p:spPr>
          <a:xfrm>
            <a:off x="633972" y="1263216"/>
            <a:ext cx="5715003" cy="605801"/>
          </a:xfrm>
          <a:prstGeom prst="rect">
            <a:avLst/>
          </a:prstGeom>
        </p:spPr>
        <p:txBody>
          <a:bodyPr/>
          <a:lstStyle>
            <a:lvl1pPr marL="0" indent="0">
              <a:buSzTx/>
              <a:buFontTx/>
              <a:buNone/>
            </a:lvl1pPr>
            <a:lvl2pPr>
              <a:buFontTx/>
            </a:lvl2pPr>
            <a:lvl3pPr>
              <a:buFontTx/>
            </a:lvl3pPr>
            <a:lvl4pPr>
              <a:buFontTx/>
            </a:lvl4pPr>
            <a:lvl5pPr>
              <a:buFontTx/>
            </a:lvl5pPr>
          </a:lstStyle>
          <a:p>
            <a:pPr/>
            <a:r>
              <a:t>Body Level One</a:t>
            </a:r>
          </a:p>
          <a:p>
            <a:pPr lvl="1"/>
            <a:r>
              <a:t/>
            </a:r>
          </a:p>
          <a:p>
            <a:pPr lvl="2"/>
            <a:r>
              <a:t/>
            </a:r>
          </a:p>
          <a:p>
            <a:pPr lvl="3"/>
            <a:r>
              <a:t/>
            </a:r>
          </a:p>
          <a:p>
            <a:pPr lvl="4"/>
            <a:r>
              <a:t/>
            </a:r>
          </a:p>
        </p:txBody>
      </p:sp>
      <p:sp>
        <p:nvSpPr>
          <p:cNvPr id="51" name="Rectangle 24"/>
          <p:cNvSpPr/>
          <p:nvPr/>
        </p:nvSpPr>
        <p:spPr>
          <a:xfrm flipV="1">
            <a:off x="442914" y="136525"/>
            <a:ext cx="11256396" cy="60325"/>
          </a:xfrm>
          <a:prstGeom prst="rect">
            <a:avLst/>
          </a:prstGeom>
          <a:solidFill>
            <a:schemeClr val="accent1"/>
          </a:solidFill>
          <a:ln w="12700">
            <a:miter lim="400000"/>
          </a:ln>
        </p:spPr>
        <p:txBody>
          <a:bodyPr lIns="0" tIns="0" rIns="0" bIns="0" anchor="ctr"/>
          <a:lstStyle/>
          <a:p>
            <a:pPr algn="ctr">
              <a:defRPr>
                <a:solidFill>
                  <a:srgbClr val="FFFFFF"/>
                </a:solidFill>
              </a:defRPr>
            </a:pPr>
          </a:p>
        </p:txBody>
      </p:sp>
      <p:sp>
        <p:nvSpPr>
          <p:cNvPr id="52" name="Slide Number"/>
          <p:cNvSpPr txBox="1"/>
          <p:nvPr>
            <p:ph type="sldNum" sz="quarter" idx="2"/>
          </p:nvPr>
        </p:nvSpPr>
        <p:spPr>
          <a:xfrm>
            <a:off x="11475938" y="6204205"/>
            <a:ext cx="258624" cy="248306"/>
          </a:xfrm>
          <a:prstGeom prst="rect">
            <a:avLst/>
          </a:prstGeom>
        </p:spPr>
        <p:txBody>
          <a:bodyPr/>
          <a:lstStyle>
            <a:lvl1pPr>
              <a:defRPr b="1">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Picture 6" descr="Picture 6"/>
          <p:cNvPicPr>
            <a:picLocks noChangeAspect="1"/>
          </p:cNvPicPr>
          <p:nvPr/>
        </p:nvPicPr>
        <p:blipFill>
          <a:blip r:embed="rId2">
            <a:extLst/>
          </a:blip>
          <a:stretch>
            <a:fillRect/>
          </a:stretch>
        </p:blipFill>
        <p:spPr>
          <a:xfrm>
            <a:off x="-63336" y="-35626"/>
            <a:ext cx="12255336" cy="6893626"/>
          </a:xfrm>
          <a:prstGeom prst="rect">
            <a:avLst/>
          </a:prstGeom>
          <a:ln w="12700">
            <a:miter lim="400000"/>
          </a:ln>
        </p:spPr>
      </p:pic>
      <p:sp>
        <p:nvSpPr>
          <p:cNvPr id="3" name="Rectangle 2"/>
          <p:cNvSpPr/>
          <p:nvPr/>
        </p:nvSpPr>
        <p:spPr>
          <a:xfrm>
            <a:off x="9085612" y="61471"/>
            <a:ext cx="3016742" cy="384204"/>
          </a:xfrm>
          <a:prstGeom prst="rect">
            <a:avLst/>
          </a:prstGeom>
          <a:solidFill>
            <a:srgbClr val="FFFFFF"/>
          </a:solidFill>
          <a:ln w="12700">
            <a:miter lim="400000"/>
          </a:ln>
        </p:spPr>
        <p:txBody>
          <a:bodyPr lIns="0" tIns="0" rIns="0" bIns="0" anchor="ctr"/>
          <a:lstStyle/>
          <a:p>
            <a:pPr algn="ctr"/>
          </a:p>
        </p:txBody>
      </p:sp>
      <p:sp>
        <p:nvSpPr>
          <p:cNvPr id="4" name="Title Text"/>
          <p:cNvSpPr txBox="1"/>
          <p:nvPr>
            <p:ph type="title"/>
          </p:nvPr>
        </p:nvSpPr>
        <p:spPr>
          <a:xfrm>
            <a:off x="609600" y="92074"/>
            <a:ext cx="10972800" cy="150812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5"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jpe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image" Target="../media/image2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 Id="rId3" Type="http://schemas.openxmlformats.org/officeDocument/2006/relationships/image" Target="../media/image3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jpe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1.tif"/><Relationship Id="rId14" Type="http://schemas.openxmlformats.org/officeDocument/2006/relationships/image" Target="../media/image16.jpeg"/><Relationship Id="rId15" Type="http://schemas.openxmlformats.org/officeDocument/2006/relationships/image" Target="../media/image57.png"/><Relationship Id="rId16" Type="http://schemas.openxmlformats.org/officeDocument/2006/relationships/image" Target="../media/image58.png"/><Relationship Id="rId17" Type="http://schemas.openxmlformats.org/officeDocument/2006/relationships/image" Target="../media/image17.jpeg"/><Relationship Id="rId18" Type="http://schemas.openxmlformats.org/officeDocument/2006/relationships/image" Target="../media/image59.png"/><Relationship Id="rId19" Type="http://schemas.openxmlformats.org/officeDocument/2006/relationships/image" Target="../media/image60.png"/><Relationship Id="rId20" Type="http://schemas.openxmlformats.org/officeDocument/2006/relationships/image" Target="../media/image61.png"/><Relationship Id="rId21" Type="http://schemas.openxmlformats.org/officeDocument/2006/relationships/image" Target="../media/image62.png"/><Relationship Id="rId22" Type="http://schemas.openxmlformats.org/officeDocument/2006/relationships/image" Target="../media/image63.png"/><Relationship Id="rId23" Type="http://schemas.openxmlformats.org/officeDocument/2006/relationships/image" Target="../media/image64.png"/><Relationship Id="rId24" Type="http://schemas.openxmlformats.org/officeDocument/2006/relationships/image" Target="../media/image65.png"/><Relationship Id="rId25" Type="http://schemas.openxmlformats.org/officeDocument/2006/relationships/image" Target="../media/image66.png"/><Relationship Id="rId26" Type="http://schemas.openxmlformats.org/officeDocument/2006/relationships/image" Target="../media/image18.jpeg"/><Relationship Id="rId27" Type="http://schemas.openxmlformats.org/officeDocument/2006/relationships/image" Target="../media/image67.png"/><Relationship Id="rId28" Type="http://schemas.openxmlformats.org/officeDocument/2006/relationships/image" Target="../media/image68.png"/><Relationship Id="rId29" Type="http://schemas.openxmlformats.org/officeDocument/2006/relationships/image" Target="../media/image69.png"/><Relationship Id="rId30" Type="http://schemas.openxmlformats.org/officeDocument/2006/relationships/image" Target="../media/image70.png"/><Relationship Id="rId31" Type="http://schemas.openxmlformats.org/officeDocument/2006/relationships/image" Target="../media/image71.png"/><Relationship Id="rId32" Type="http://schemas.openxmlformats.org/officeDocument/2006/relationships/image" Target="../media/image72.png"/><Relationship Id="rId33" Type="http://schemas.openxmlformats.org/officeDocument/2006/relationships/image" Target="../media/image73.png"/><Relationship Id="rId34" Type="http://schemas.openxmlformats.org/officeDocument/2006/relationships/image" Target="../media/image74.png"/><Relationship Id="rId35" Type="http://schemas.openxmlformats.org/officeDocument/2006/relationships/image" Target="../media/image19.jpeg"/><Relationship Id="rId36" Type="http://schemas.openxmlformats.org/officeDocument/2006/relationships/image" Target="../media/image75.png"/><Relationship Id="rId37" Type="http://schemas.openxmlformats.org/officeDocument/2006/relationships/image" Target="../media/image76.png"/><Relationship Id="rId38" Type="http://schemas.openxmlformats.org/officeDocument/2006/relationships/image" Target="../media/image77.png"/><Relationship Id="rId39" Type="http://schemas.openxmlformats.org/officeDocument/2006/relationships/image" Target="../media/image78.png"/><Relationship Id="rId40" Type="http://schemas.openxmlformats.org/officeDocument/2006/relationships/image" Target="../media/image79.png"/><Relationship Id="rId41" Type="http://schemas.openxmlformats.org/officeDocument/2006/relationships/image" Target="../media/image80.png"/><Relationship Id="rId42" Type="http://schemas.openxmlformats.org/officeDocument/2006/relationships/image" Target="../media/image81.png"/><Relationship Id="rId43" Type="http://schemas.openxmlformats.org/officeDocument/2006/relationships/image" Target="../media/image82.png"/><Relationship Id="rId44" Type="http://schemas.openxmlformats.org/officeDocument/2006/relationships/image" Target="../media/image83.png"/><Relationship Id="rId45" Type="http://schemas.openxmlformats.org/officeDocument/2006/relationships/image" Target="../media/image84.png"/><Relationship Id="rId46" Type="http://schemas.openxmlformats.org/officeDocument/2006/relationships/image" Target="../media/image85.png"/><Relationship Id="rId47" Type="http://schemas.openxmlformats.org/officeDocument/2006/relationships/image" Target="../media/image86.png"/><Relationship Id="rId48" Type="http://schemas.openxmlformats.org/officeDocument/2006/relationships/image" Target="../media/image87.png"/><Relationship Id="rId49" Type="http://schemas.openxmlformats.org/officeDocument/2006/relationships/image" Target="../media/image2.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1.png"/><Relationship Id="rId4" Type="http://schemas.openxmlformats.org/officeDocument/2006/relationships/image" Target="../media/image9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0.jpeg"/><Relationship Id="rId4" Type="http://schemas.openxmlformats.org/officeDocument/2006/relationships/image" Target="../media/image93.png"/><Relationship Id="rId5" Type="http://schemas.openxmlformats.org/officeDocument/2006/relationships/image" Target="../media/image9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jpeg"/><Relationship Id="rId12" Type="http://schemas.openxmlformats.org/officeDocument/2006/relationships/image" Target="../media/image9.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 name="Title 1"/>
          <p:cNvSpPr txBox="1"/>
          <p:nvPr>
            <p:ph type="ctrTitle"/>
          </p:nvPr>
        </p:nvSpPr>
        <p:spPr>
          <a:xfrm>
            <a:off x="840392" y="1311010"/>
            <a:ext cx="6134861" cy="2386714"/>
          </a:xfrm>
          <a:prstGeom prst="rect">
            <a:avLst/>
          </a:prstGeom>
        </p:spPr>
        <p:txBody>
          <a:bodyPr/>
          <a:lstStyle/>
          <a:p>
            <a:pPr>
              <a:defRPr b="1" sz="4400">
                <a:solidFill>
                  <a:srgbClr val="002259"/>
                </a:solidFill>
                <a:latin typeface="微软雅黑"/>
                <a:ea typeface="微软雅黑"/>
                <a:cs typeface="微软雅黑"/>
                <a:sym typeface="微软雅黑"/>
              </a:defRPr>
            </a:pPr>
            <a:r>
              <a:t>特征</a:t>
            </a:r>
            <a:r>
              <a:t>向量数据库</a:t>
            </a:r>
            <a:br/>
            <a:r>
              <a:t>Milvus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Google Shape;276;p31"/>
          <p:cNvSpPr/>
          <p:nvPr/>
        </p:nvSpPr>
        <p:spPr>
          <a:xfrm>
            <a:off x="1128646" y="1079000"/>
            <a:ext cx="4318003" cy="4318003"/>
          </a:xfrm>
          <a:prstGeom prst="rect">
            <a:avLst/>
          </a:prstGeom>
          <a:ln w="25400">
            <a:solidFill>
              <a:srgbClr val="000000"/>
            </a:solidFill>
            <a:prstDash val="dashDot"/>
            <a:miter lim="400000"/>
          </a:ln>
        </p:spPr>
        <p:txBody>
          <a:bodyPr lIns="0" tIns="0" rIns="0" bIns="0"/>
          <a:lstStyle/>
          <a:p>
            <a:pPr algn="ctr">
              <a:defRPr b="1" sz="1500">
                <a:latin typeface="Roboto"/>
                <a:ea typeface="Roboto"/>
                <a:cs typeface="Roboto"/>
                <a:sym typeface="Roboto"/>
              </a:defRPr>
            </a:pPr>
          </a:p>
        </p:txBody>
      </p:sp>
      <p:sp>
        <p:nvSpPr>
          <p:cNvPr id="168" name="Google Shape;278;p31"/>
          <p:cNvSpPr txBox="1"/>
          <p:nvPr/>
        </p:nvSpPr>
        <p:spPr>
          <a:xfrm>
            <a:off x="1591913" y="1504191"/>
            <a:ext cx="3556001" cy="1653542"/>
          </a:xfrm>
          <a:prstGeom prst="rect">
            <a:avLst/>
          </a:prstGeom>
          <a:ln w="12700">
            <a:miter lim="400000"/>
          </a:ln>
          <a:extLst>
            <a:ext uri="{C572A759-6A51-4108-AA02-DFA0A04FC94B}">
              <ma14:wrappingTextBoxFlag xmlns:ma14="http://schemas.microsoft.com/office/mac/drawingml/2011/main" val="1"/>
            </a:ext>
          </a:extLst>
        </p:spPr>
        <p:txBody>
          <a:bodyPr lIns="25400" tIns="25400" rIns="25400" bIns="25400" anchor="ctr">
            <a:spAutoFit/>
          </a:bodyPr>
          <a:lstStyle/>
          <a:p>
            <a:pPr lvl="1" indent="0" algn="ctr">
              <a:lnSpc>
                <a:spcPct val="120000"/>
              </a:lnSpc>
              <a:defRPr b="1" sz="1400">
                <a:latin typeface="Roboto"/>
                <a:ea typeface="Roboto"/>
                <a:cs typeface="Roboto"/>
                <a:sym typeface="Roboto"/>
              </a:defRPr>
            </a:pPr>
            <a:r>
              <a:rPr>
                <a:latin typeface="思源黑体 CN Normal"/>
                <a:ea typeface="思源黑体 CN Normal"/>
                <a:cs typeface="思源黑体 CN Normal"/>
                <a:sym typeface="思源黑体 CN Normal"/>
              </a:rPr>
              <a:t>算数操作</a:t>
            </a:r>
            <a:br>
              <a:rPr>
                <a:latin typeface="思源黑体 CN Normal"/>
                <a:ea typeface="思源黑体 CN Normal"/>
                <a:cs typeface="思源黑体 CN Normal"/>
                <a:sym typeface="思源黑体 CN Normal"/>
              </a:rPr>
            </a:br>
            <a:br>
              <a:rPr>
                <a:latin typeface="思源黑体 CN Normal"/>
                <a:ea typeface="思源黑体 CN Normal"/>
                <a:cs typeface="思源黑体 CN Normal"/>
                <a:sym typeface="思源黑体 CN Normal"/>
              </a:rPr>
            </a:br>
            <a:br>
              <a:rPr>
                <a:latin typeface="思源黑体 CN Normal"/>
                <a:ea typeface="思源黑体 CN Normal"/>
                <a:cs typeface="思源黑体 CN Normal"/>
                <a:sym typeface="思源黑体 CN Normal"/>
              </a:rPr>
            </a:br>
            <a:r>
              <a:rPr>
                <a:latin typeface="思源黑体 CN Normal"/>
                <a:ea typeface="思源黑体 CN Normal"/>
                <a:cs typeface="思源黑体 CN Normal"/>
                <a:sym typeface="思源黑体 CN Normal"/>
              </a:rPr>
              <a:t>标量比较</a:t>
            </a:r>
            <a:br>
              <a:rPr>
                <a:latin typeface="思源黑体 CN Normal"/>
                <a:ea typeface="思源黑体 CN Normal"/>
                <a:cs typeface="思源黑体 CN Normal"/>
                <a:sym typeface="思源黑体 CN Normal"/>
              </a:rPr>
            </a:br>
            <a:br>
              <a:rPr>
                <a:latin typeface="思源黑体 CN Normal"/>
                <a:ea typeface="思源黑体 CN Normal"/>
                <a:cs typeface="思源黑体 CN Normal"/>
                <a:sym typeface="思源黑体 CN Normal"/>
              </a:rPr>
            </a:br>
          </a:p>
        </p:txBody>
      </p:sp>
      <p:grpSp>
        <p:nvGrpSpPr>
          <p:cNvPr id="196" name="Google Shape;279;p31"/>
          <p:cNvGrpSpPr/>
          <p:nvPr/>
        </p:nvGrpSpPr>
        <p:grpSpPr>
          <a:xfrm>
            <a:off x="1509646" y="3562291"/>
            <a:ext cx="3556003" cy="1651002"/>
            <a:chOff x="0" y="0"/>
            <a:chExt cx="3556001" cy="1651000"/>
          </a:xfrm>
        </p:grpSpPr>
        <p:grpSp>
          <p:nvGrpSpPr>
            <p:cNvPr id="171" name="Google Shape;280;p31"/>
            <p:cNvGrpSpPr/>
            <p:nvPr/>
          </p:nvGrpSpPr>
          <p:grpSpPr>
            <a:xfrm>
              <a:off x="1364162" y="0"/>
              <a:ext cx="827678" cy="391643"/>
              <a:chOff x="0" y="0"/>
              <a:chExt cx="827676" cy="391642"/>
            </a:xfrm>
          </p:grpSpPr>
          <p:sp>
            <p:nvSpPr>
              <p:cNvPr id="169" name="Rectangle"/>
              <p:cNvSpPr/>
              <p:nvPr/>
            </p:nvSpPr>
            <p:spPr>
              <a:xfrm>
                <a:off x="0" y="-1"/>
                <a:ext cx="827677" cy="391644"/>
              </a:xfrm>
              <a:prstGeom prst="rect">
                <a:avLst/>
              </a:prstGeom>
              <a:noFill/>
              <a:ln w="28575" cap="flat">
                <a:solidFill>
                  <a:srgbClr val="000000"/>
                </a:solidFill>
                <a:prstDash val="solid"/>
                <a:miter lim="400000"/>
              </a:ln>
              <a:effectLst/>
            </p:spPr>
            <p:txBody>
              <a:bodyPr wrap="square" lIns="0" tIns="0" rIns="0" bIns="0" numCol="1" anchor="ctr">
                <a:noAutofit/>
              </a:bodyPr>
              <a:lstStyle/>
              <a:p>
                <a:pPr algn="ctr">
                  <a:defRPr b="1" sz="1500">
                    <a:latin typeface="Roboto"/>
                    <a:ea typeface="Roboto"/>
                    <a:cs typeface="Roboto"/>
                    <a:sym typeface="Roboto"/>
                  </a:defRPr>
                </a:pPr>
              </a:p>
            </p:txBody>
          </p:sp>
          <p:sp>
            <p:nvSpPr>
              <p:cNvPr id="170" name="1–10"/>
              <p:cNvSpPr txBox="1"/>
              <p:nvPr/>
            </p:nvSpPr>
            <p:spPr>
              <a:xfrm>
                <a:off x="14287" y="30721"/>
                <a:ext cx="799103"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b="1" sz="1500">
                    <a:latin typeface="Roboto"/>
                    <a:ea typeface="Roboto"/>
                    <a:cs typeface="Roboto"/>
                    <a:sym typeface="Roboto"/>
                  </a:defRPr>
                </a:lvl1pPr>
              </a:lstStyle>
              <a:p>
                <a:pPr/>
                <a:r>
                  <a:t>1–10</a:t>
                </a:r>
              </a:p>
            </p:txBody>
          </p:sp>
        </p:grpSp>
        <p:grpSp>
          <p:nvGrpSpPr>
            <p:cNvPr id="174" name="Google Shape;281;p31"/>
            <p:cNvGrpSpPr/>
            <p:nvPr/>
          </p:nvGrpSpPr>
          <p:grpSpPr>
            <a:xfrm>
              <a:off x="434028" y="600387"/>
              <a:ext cx="827678" cy="391643"/>
              <a:chOff x="0" y="0"/>
              <a:chExt cx="827676" cy="391642"/>
            </a:xfrm>
          </p:grpSpPr>
          <p:sp>
            <p:nvSpPr>
              <p:cNvPr id="172" name="Rectangle"/>
              <p:cNvSpPr/>
              <p:nvPr/>
            </p:nvSpPr>
            <p:spPr>
              <a:xfrm>
                <a:off x="0" y="-1"/>
                <a:ext cx="827677" cy="391644"/>
              </a:xfrm>
              <a:prstGeom prst="rect">
                <a:avLst/>
              </a:prstGeom>
              <a:noFill/>
              <a:ln w="28575" cap="flat">
                <a:solidFill>
                  <a:srgbClr val="000000"/>
                </a:solidFill>
                <a:prstDash val="solid"/>
                <a:miter lim="400000"/>
              </a:ln>
              <a:effectLst/>
            </p:spPr>
            <p:txBody>
              <a:bodyPr wrap="square" lIns="0" tIns="0" rIns="0" bIns="0" numCol="1" anchor="ctr">
                <a:noAutofit/>
              </a:bodyPr>
              <a:lstStyle/>
              <a:p>
                <a:pPr algn="ctr">
                  <a:defRPr b="1" sz="1500">
                    <a:latin typeface="Roboto"/>
                    <a:ea typeface="Roboto"/>
                    <a:cs typeface="Roboto"/>
                    <a:sym typeface="Roboto"/>
                  </a:defRPr>
                </a:pPr>
              </a:p>
            </p:txBody>
          </p:sp>
          <p:sp>
            <p:nvSpPr>
              <p:cNvPr id="173" name="1–5"/>
              <p:cNvSpPr txBox="1"/>
              <p:nvPr/>
            </p:nvSpPr>
            <p:spPr>
              <a:xfrm>
                <a:off x="14287" y="30721"/>
                <a:ext cx="799103"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b="1" sz="1500">
                    <a:latin typeface="Roboto"/>
                    <a:ea typeface="Roboto"/>
                    <a:cs typeface="Roboto"/>
                    <a:sym typeface="Roboto"/>
                  </a:defRPr>
                </a:lvl1pPr>
              </a:lstStyle>
              <a:p>
                <a:pPr/>
                <a:r>
                  <a:t>1–5</a:t>
                </a:r>
              </a:p>
            </p:txBody>
          </p:sp>
        </p:grpSp>
        <p:grpSp>
          <p:nvGrpSpPr>
            <p:cNvPr id="177" name="Google Shape;282;p31"/>
            <p:cNvGrpSpPr/>
            <p:nvPr/>
          </p:nvGrpSpPr>
          <p:grpSpPr>
            <a:xfrm>
              <a:off x="2294294" y="600387"/>
              <a:ext cx="827678" cy="391643"/>
              <a:chOff x="0" y="0"/>
              <a:chExt cx="827676" cy="391642"/>
            </a:xfrm>
          </p:grpSpPr>
          <p:sp>
            <p:nvSpPr>
              <p:cNvPr id="175" name="Rectangle"/>
              <p:cNvSpPr/>
              <p:nvPr/>
            </p:nvSpPr>
            <p:spPr>
              <a:xfrm>
                <a:off x="0" y="-1"/>
                <a:ext cx="827677" cy="391644"/>
              </a:xfrm>
              <a:prstGeom prst="rect">
                <a:avLst/>
              </a:prstGeom>
              <a:noFill/>
              <a:ln w="28575" cap="flat">
                <a:solidFill>
                  <a:srgbClr val="000000"/>
                </a:solidFill>
                <a:prstDash val="solid"/>
                <a:miter lim="400000"/>
              </a:ln>
              <a:effectLst/>
            </p:spPr>
            <p:txBody>
              <a:bodyPr wrap="square" lIns="0" tIns="0" rIns="0" bIns="0" numCol="1" anchor="ctr">
                <a:noAutofit/>
              </a:bodyPr>
              <a:lstStyle/>
              <a:p>
                <a:pPr algn="ctr">
                  <a:defRPr b="1" sz="1500">
                    <a:latin typeface="Roboto"/>
                    <a:ea typeface="Roboto"/>
                    <a:cs typeface="Roboto"/>
                    <a:sym typeface="Roboto"/>
                  </a:defRPr>
                </a:pPr>
              </a:p>
            </p:txBody>
          </p:sp>
          <p:sp>
            <p:nvSpPr>
              <p:cNvPr id="176" name="6–10"/>
              <p:cNvSpPr txBox="1"/>
              <p:nvPr/>
            </p:nvSpPr>
            <p:spPr>
              <a:xfrm>
                <a:off x="14287" y="30721"/>
                <a:ext cx="799103"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b="1" sz="1500">
                    <a:latin typeface="Roboto"/>
                    <a:ea typeface="Roboto"/>
                    <a:cs typeface="Roboto"/>
                    <a:sym typeface="Roboto"/>
                  </a:defRPr>
                </a:lvl1pPr>
              </a:lstStyle>
              <a:p>
                <a:pPr/>
                <a:r>
                  <a:t>6–10</a:t>
                </a:r>
              </a:p>
            </p:txBody>
          </p:sp>
        </p:grpSp>
        <p:grpSp>
          <p:nvGrpSpPr>
            <p:cNvPr id="180" name="Google Shape;283;p31"/>
            <p:cNvGrpSpPr/>
            <p:nvPr/>
          </p:nvGrpSpPr>
          <p:grpSpPr>
            <a:xfrm>
              <a:off x="0" y="1259358"/>
              <a:ext cx="827679" cy="391643"/>
              <a:chOff x="0" y="0"/>
              <a:chExt cx="827677" cy="391642"/>
            </a:xfrm>
          </p:grpSpPr>
          <p:sp>
            <p:nvSpPr>
              <p:cNvPr id="178" name="Rectangle"/>
              <p:cNvSpPr/>
              <p:nvPr/>
            </p:nvSpPr>
            <p:spPr>
              <a:xfrm>
                <a:off x="0" y="-1"/>
                <a:ext cx="827678" cy="391644"/>
              </a:xfrm>
              <a:prstGeom prst="rect">
                <a:avLst/>
              </a:prstGeom>
              <a:noFill/>
              <a:ln w="28575" cap="flat">
                <a:solidFill>
                  <a:srgbClr val="000000"/>
                </a:solidFill>
                <a:prstDash val="solid"/>
                <a:miter lim="400000"/>
              </a:ln>
              <a:effectLst/>
            </p:spPr>
            <p:txBody>
              <a:bodyPr wrap="square" lIns="0" tIns="0" rIns="0" bIns="0" numCol="1" anchor="ctr">
                <a:noAutofit/>
              </a:bodyPr>
              <a:lstStyle/>
              <a:p>
                <a:pPr algn="ctr">
                  <a:defRPr b="1" sz="1500">
                    <a:latin typeface="Roboto"/>
                    <a:ea typeface="Roboto"/>
                    <a:cs typeface="Roboto"/>
                    <a:sym typeface="Roboto"/>
                  </a:defRPr>
                </a:pPr>
              </a:p>
            </p:txBody>
          </p:sp>
          <p:sp>
            <p:nvSpPr>
              <p:cNvPr id="179" name="1  2  3"/>
              <p:cNvSpPr txBox="1"/>
              <p:nvPr/>
            </p:nvSpPr>
            <p:spPr>
              <a:xfrm>
                <a:off x="14287" y="30721"/>
                <a:ext cx="799104"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lvl="1" indent="0" algn="ctr">
                  <a:defRPr b="1" sz="1500">
                    <a:latin typeface="Roboto"/>
                    <a:ea typeface="Roboto"/>
                    <a:cs typeface="Roboto"/>
                    <a:sym typeface="Roboto"/>
                  </a:defRPr>
                </a:pPr>
                <a:r>
                  <a:t>1  2  3</a:t>
                </a:r>
              </a:p>
            </p:txBody>
          </p:sp>
        </p:grpSp>
        <p:grpSp>
          <p:nvGrpSpPr>
            <p:cNvPr id="183" name="Google Shape;284;p31"/>
            <p:cNvGrpSpPr/>
            <p:nvPr/>
          </p:nvGrpSpPr>
          <p:grpSpPr>
            <a:xfrm>
              <a:off x="868057" y="1259358"/>
              <a:ext cx="827678" cy="391643"/>
              <a:chOff x="0" y="0"/>
              <a:chExt cx="827676" cy="391642"/>
            </a:xfrm>
          </p:grpSpPr>
          <p:sp>
            <p:nvSpPr>
              <p:cNvPr id="181" name="Rectangle"/>
              <p:cNvSpPr/>
              <p:nvPr/>
            </p:nvSpPr>
            <p:spPr>
              <a:xfrm>
                <a:off x="0" y="-1"/>
                <a:ext cx="827677" cy="391644"/>
              </a:xfrm>
              <a:prstGeom prst="rect">
                <a:avLst/>
              </a:prstGeom>
              <a:noFill/>
              <a:ln w="28575" cap="flat">
                <a:solidFill>
                  <a:srgbClr val="000000"/>
                </a:solidFill>
                <a:prstDash val="solid"/>
                <a:miter lim="400000"/>
              </a:ln>
              <a:effectLst/>
            </p:spPr>
            <p:txBody>
              <a:bodyPr wrap="square" lIns="0" tIns="0" rIns="0" bIns="0" numCol="1" anchor="ctr">
                <a:noAutofit/>
              </a:bodyPr>
              <a:lstStyle/>
              <a:p>
                <a:pPr algn="ctr">
                  <a:defRPr b="1" sz="1500">
                    <a:latin typeface="Roboto"/>
                    <a:ea typeface="Roboto"/>
                    <a:cs typeface="Roboto"/>
                    <a:sym typeface="Roboto"/>
                  </a:defRPr>
                </a:pPr>
              </a:p>
            </p:txBody>
          </p:sp>
          <p:sp>
            <p:nvSpPr>
              <p:cNvPr id="182" name="4  5"/>
              <p:cNvSpPr txBox="1"/>
              <p:nvPr/>
            </p:nvSpPr>
            <p:spPr>
              <a:xfrm>
                <a:off x="14287" y="30721"/>
                <a:ext cx="799103"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b="1" sz="1500">
                    <a:latin typeface="Roboto"/>
                    <a:ea typeface="Roboto"/>
                    <a:cs typeface="Roboto"/>
                    <a:sym typeface="Roboto"/>
                  </a:defRPr>
                </a:lvl1pPr>
              </a:lstStyle>
              <a:p>
                <a:pPr/>
                <a:r>
                  <a:t>4  5</a:t>
                </a:r>
              </a:p>
            </p:txBody>
          </p:sp>
        </p:grpSp>
        <p:grpSp>
          <p:nvGrpSpPr>
            <p:cNvPr id="186" name="Google Shape;285;p31"/>
            <p:cNvGrpSpPr/>
            <p:nvPr/>
          </p:nvGrpSpPr>
          <p:grpSpPr>
            <a:xfrm>
              <a:off x="1860266" y="1259358"/>
              <a:ext cx="827678" cy="391643"/>
              <a:chOff x="0" y="0"/>
              <a:chExt cx="827676" cy="391642"/>
            </a:xfrm>
          </p:grpSpPr>
          <p:sp>
            <p:nvSpPr>
              <p:cNvPr id="184" name="Rectangle"/>
              <p:cNvSpPr/>
              <p:nvPr/>
            </p:nvSpPr>
            <p:spPr>
              <a:xfrm>
                <a:off x="0" y="-1"/>
                <a:ext cx="827677" cy="391644"/>
              </a:xfrm>
              <a:prstGeom prst="rect">
                <a:avLst/>
              </a:prstGeom>
              <a:noFill/>
              <a:ln w="28575" cap="flat">
                <a:solidFill>
                  <a:srgbClr val="000000"/>
                </a:solidFill>
                <a:prstDash val="solid"/>
                <a:miter lim="400000"/>
              </a:ln>
              <a:effectLst/>
            </p:spPr>
            <p:txBody>
              <a:bodyPr wrap="square" lIns="0" tIns="0" rIns="0" bIns="0" numCol="1" anchor="ctr">
                <a:noAutofit/>
              </a:bodyPr>
              <a:lstStyle/>
              <a:p>
                <a:pPr algn="ctr">
                  <a:defRPr b="1" sz="1500">
                    <a:latin typeface="Roboto"/>
                    <a:ea typeface="Roboto"/>
                    <a:cs typeface="Roboto"/>
                    <a:sym typeface="Roboto"/>
                  </a:defRPr>
                </a:pPr>
              </a:p>
            </p:txBody>
          </p:sp>
          <p:sp>
            <p:nvSpPr>
              <p:cNvPr id="185" name="6  7"/>
              <p:cNvSpPr txBox="1"/>
              <p:nvPr/>
            </p:nvSpPr>
            <p:spPr>
              <a:xfrm>
                <a:off x="14287" y="30721"/>
                <a:ext cx="799103"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b="1" sz="1500">
                    <a:latin typeface="Roboto"/>
                    <a:ea typeface="Roboto"/>
                    <a:cs typeface="Roboto"/>
                    <a:sym typeface="Roboto"/>
                  </a:defRPr>
                </a:lvl1pPr>
              </a:lstStyle>
              <a:p>
                <a:pPr/>
                <a:r>
                  <a:t>6  7</a:t>
                </a:r>
              </a:p>
            </p:txBody>
          </p:sp>
        </p:grpSp>
        <p:grpSp>
          <p:nvGrpSpPr>
            <p:cNvPr id="189" name="Google Shape;286;p31"/>
            <p:cNvGrpSpPr/>
            <p:nvPr/>
          </p:nvGrpSpPr>
          <p:grpSpPr>
            <a:xfrm>
              <a:off x="2728324" y="1259358"/>
              <a:ext cx="827678" cy="391643"/>
              <a:chOff x="0" y="0"/>
              <a:chExt cx="827676" cy="391642"/>
            </a:xfrm>
          </p:grpSpPr>
          <p:sp>
            <p:nvSpPr>
              <p:cNvPr id="187" name="Rectangle"/>
              <p:cNvSpPr/>
              <p:nvPr/>
            </p:nvSpPr>
            <p:spPr>
              <a:xfrm>
                <a:off x="0" y="-1"/>
                <a:ext cx="827677" cy="391644"/>
              </a:xfrm>
              <a:prstGeom prst="rect">
                <a:avLst/>
              </a:prstGeom>
              <a:noFill/>
              <a:ln w="28575" cap="flat">
                <a:solidFill>
                  <a:srgbClr val="000000"/>
                </a:solidFill>
                <a:prstDash val="solid"/>
                <a:miter lim="400000"/>
              </a:ln>
              <a:effectLst/>
            </p:spPr>
            <p:txBody>
              <a:bodyPr wrap="square" lIns="0" tIns="0" rIns="0" bIns="0" numCol="1" anchor="ctr">
                <a:noAutofit/>
              </a:bodyPr>
              <a:lstStyle/>
              <a:p>
                <a:pPr algn="ctr">
                  <a:defRPr b="1" sz="1500">
                    <a:latin typeface="Roboto"/>
                    <a:ea typeface="Roboto"/>
                    <a:cs typeface="Roboto"/>
                    <a:sym typeface="Roboto"/>
                  </a:defRPr>
                </a:pPr>
              </a:p>
            </p:txBody>
          </p:sp>
          <p:sp>
            <p:nvSpPr>
              <p:cNvPr id="188" name="8  9  10"/>
              <p:cNvSpPr txBox="1"/>
              <p:nvPr/>
            </p:nvSpPr>
            <p:spPr>
              <a:xfrm>
                <a:off x="14287" y="30721"/>
                <a:ext cx="799103"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b="1" sz="1500">
                    <a:latin typeface="Roboto"/>
                    <a:ea typeface="Roboto"/>
                    <a:cs typeface="Roboto"/>
                    <a:sym typeface="Roboto"/>
                  </a:defRPr>
                </a:lvl1pPr>
              </a:lstStyle>
              <a:p>
                <a:pPr/>
                <a:r>
                  <a:t>8  9  10</a:t>
                </a:r>
              </a:p>
            </p:txBody>
          </p:sp>
        </p:grpSp>
        <p:sp>
          <p:nvSpPr>
            <p:cNvPr id="190" name="Google Shape;287;p31"/>
            <p:cNvSpPr/>
            <p:nvPr/>
          </p:nvSpPr>
          <p:spPr>
            <a:xfrm flipV="1">
              <a:off x="847838" y="391730"/>
              <a:ext cx="930275" cy="208598"/>
            </a:xfrm>
            <a:prstGeom prst="line">
              <a:avLst/>
            </a:prstGeom>
            <a:noFill/>
            <a:ln w="28575" cap="flat">
              <a:solidFill>
                <a:srgbClr val="000000"/>
              </a:solidFill>
              <a:prstDash val="solid"/>
              <a:miter lim="400000"/>
            </a:ln>
            <a:effectLst/>
          </p:spPr>
          <p:txBody>
            <a:bodyPr wrap="square" lIns="0" tIns="0" rIns="0" bIns="0" numCol="1" anchor="t">
              <a:noAutofit/>
            </a:bodyPr>
            <a:lstStyle/>
            <a:p>
              <a:pPr/>
            </a:p>
          </p:txBody>
        </p:sp>
        <p:sp>
          <p:nvSpPr>
            <p:cNvPr id="191" name="Google Shape;288;p31"/>
            <p:cNvSpPr/>
            <p:nvPr/>
          </p:nvSpPr>
          <p:spPr>
            <a:xfrm flipV="1">
              <a:off x="413839" y="992058"/>
              <a:ext cx="434101" cy="267301"/>
            </a:xfrm>
            <a:prstGeom prst="line">
              <a:avLst/>
            </a:prstGeom>
            <a:noFill/>
            <a:ln w="28575" cap="flat">
              <a:solidFill>
                <a:srgbClr val="000000"/>
              </a:solidFill>
              <a:prstDash val="solid"/>
              <a:miter lim="400000"/>
            </a:ln>
            <a:effectLst/>
          </p:spPr>
          <p:txBody>
            <a:bodyPr wrap="square" lIns="0" tIns="0" rIns="0" bIns="0" numCol="1" anchor="t">
              <a:noAutofit/>
            </a:bodyPr>
            <a:lstStyle/>
            <a:p>
              <a:pPr/>
            </a:p>
          </p:txBody>
        </p:sp>
        <p:sp>
          <p:nvSpPr>
            <p:cNvPr id="192" name="Google Shape;289;p31"/>
            <p:cNvSpPr/>
            <p:nvPr/>
          </p:nvSpPr>
          <p:spPr>
            <a:xfrm flipH="1" flipV="1">
              <a:off x="847797" y="992058"/>
              <a:ext cx="434101" cy="267301"/>
            </a:xfrm>
            <a:prstGeom prst="line">
              <a:avLst/>
            </a:prstGeom>
            <a:noFill/>
            <a:ln w="28575" cap="flat">
              <a:solidFill>
                <a:srgbClr val="000000"/>
              </a:solidFill>
              <a:prstDash val="solid"/>
              <a:miter lim="400000"/>
            </a:ln>
            <a:effectLst/>
          </p:spPr>
          <p:txBody>
            <a:bodyPr wrap="square" lIns="0" tIns="0" rIns="0" bIns="0" numCol="1" anchor="t">
              <a:noAutofit/>
            </a:bodyPr>
            <a:lstStyle/>
            <a:p>
              <a:pPr/>
            </a:p>
          </p:txBody>
        </p:sp>
        <p:sp>
          <p:nvSpPr>
            <p:cNvPr id="193" name="Google Shape;290;p31"/>
            <p:cNvSpPr/>
            <p:nvPr/>
          </p:nvSpPr>
          <p:spPr>
            <a:xfrm flipH="1" flipV="1">
              <a:off x="2708062" y="992058"/>
              <a:ext cx="434101" cy="267301"/>
            </a:xfrm>
            <a:prstGeom prst="line">
              <a:avLst/>
            </a:prstGeom>
            <a:noFill/>
            <a:ln w="28575" cap="flat">
              <a:solidFill>
                <a:srgbClr val="000000"/>
              </a:solidFill>
              <a:prstDash val="solid"/>
              <a:miter lim="400000"/>
            </a:ln>
            <a:effectLst/>
          </p:spPr>
          <p:txBody>
            <a:bodyPr wrap="square" lIns="0" tIns="0" rIns="0" bIns="0" numCol="1" anchor="t">
              <a:noAutofit/>
            </a:bodyPr>
            <a:lstStyle/>
            <a:p>
              <a:pPr/>
            </a:p>
          </p:txBody>
        </p:sp>
        <p:sp>
          <p:nvSpPr>
            <p:cNvPr id="194" name="Google Shape;291;p31"/>
            <p:cNvSpPr/>
            <p:nvPr/>
          </p:nvSpPr>
          <p:spPr>
            <a:xfrm flipV="1">
              <a:off x="2204283" y="992030"/>
              <a:ext cx="503851" cy="273301"/>
            </a:xfrm>
            <a:prstGeom prst="line">
              <a:avLst/>
            </a:prstGeom>
            <a:noFill/>
            <a:ln w="28575" cap="flat">
              <a:solidFill>
                <a:srgbClr val="000000"/>
              </a:solidFill>
              <a:prstDash val="solid"/>
              <a:miter lim="400000"/>
            </a:ln>
            <a:effectLst/>
          </p:spPr>
          <p:txBody>
            <a:bodyPr wrap="square" lIns="0" tIns="0" rIns="0" bIns="0" numCol="1" anchor="t">
              <a:noAutofit/>
            </a:bodyPr>
            <a:lstStyle/>
            <a:p>
              <a:pPr/>
            </a:p>
          </p:txBody>
        </p:sp>
        <p:sp>
          <p:nvSpPr>
            <p:cNvPr id="195" name="Google Shape;292;p31"/>
            <p:cNvSpPr/>
            <p:nvPr/>
          </p:nvSpPr>
          <p:spPr>
            <a:xfrm>
              <a:off x="1778113" y="391729"/>
              <a:ext cx="929958" cy="208598"/>
            </a:xfrm>
            <a:prstGeom prst="line">
              <a:avLst/>
            </a:prstGeom>
            <a:noFill/>
            <a:ln w="28575" cap="flat">
              <a:solidFill>
                <a:srgbClr val="000000"/>
              </a:solidFill>
              <a:prstDash val="solid"/>
              <a:miter lim="400000"/>
            </a:ln>
            <a:effectLst/>
          </p:spPr>
          <p:txBody>
            <a:bodyPr wrap="square" lIns="0" tIns="0" rIns="0" bIns="0" numCol="1" anchor="t">
              <a:noAutofit/>
            </a:bodyPr>
            <a:lstStyle/>
            <a:p>
              <a:pPr/>
            </a:p>
          </p:txBody>
        </p:sp>
      </p:grpSp>
      <p:grpSp>
        <p:nvGrpSpPr>
          <p:cNvPr id="199" name="Google Shape;293;p31"/>
          <p:cNvGrpSpPr/>
          <p:nvPr/>
        </p:nvGrpSpPr>
        <p:grpSpPr>
          <a:xfrm>
            <a:off x="2771544" y="942278"/>
            <a:ext cx="1032206" cy="266701"/>
            <a:chOff x="0" y="0"/>
            <a:chExt cx="1032205" cy="266700"/>
          </a:xfrm>
        </p:grpSpPr>
        <p:sp>
          <p:nvSpPr>
            <p:cNvPr id="197" name="Rectangle"/>
            <p:cNvSpPr/>
            <p:nvPr/>
          </p:nvSpPr>
          <p:spPr>
            <a:xfrm>
              <a:off x="0" y="31749"/>
              <a:ext cx="1032206" cy="203202"/>
            </a:xfrm>
            <a:prstGeom prst="rect">
              <a:avLst/>
            </a:prstGeom>
            <a:solidFill>
              <a:srgbClr val="FFFFFF"/>
            </a:solidFill>
            <a:ln w="12700" cap="flat">
              <a:noFill/>
              <a:miter lim="400000"/>
            </a:ln>
            <a:effectLst/>
          </p:spPr>
          <p:txBody>
            <a:bodyPr wrap="square" lIns="0" tIns="0" rIns="0" bIns="0" numCol="1" anchor="ctr">
              <a:noAutofit/>
            </a:bodyPr>
            <a:lstStyle/>
            <a:p>
              <a:pPr algn="ctr">
                <a:defRPr sz="900"/>
              </a:pPr>
            </a:p>
          </p:txBody>
        </p:sp>
        <p:sp>
          <p:nvSpPr>
            <p:cNvPr id="198" name="标量"/>
            <p:cNvSpPr txBox="1"/>
            <p:nvPr/>
          </p:nvSpPr>
          <p:spPr>
            <a:xfrm>
              <a:off x="0" y="0"/>
              <a:ext cx="1032206" cy="266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sz="1500">
                  <a:latin typeface="Roboto"/>
                  <a:ea typeface="Roboto"/>
                  <a:cs typeface="Roboto"/>
                  <a:sym typeface="Roboto"/>
                </a:defRPr>
              </a:lvl1pPr>
            </a:lstStyle>
            <a:p>
              <a:pPr/>
              <a:r>
                <a:t>标量</a:t>
              </a:r>
            </a:p>
          </p:txBody>
        </p:sp>
      </p:grpSp>
      <p:sp>
        <p:nvSpPr>
          <p:cNvPr id="200" name="Google Shape;294;p31"/>
          <p:cNvSpPr txBox="1"/>
          <p:nvPr/>
        </p:nvSpPr>
        <p:spPr>
          <a:xfrm>
            <a:off x="6970441" y="1537211"/>
            <a:ext cx="3556001" cy="1394461"/>
          </a:xfrm>
          <a:prstGeom prst="rect">
            <a:avLst/>
          </a:prstGeom>
          <a:ln w="12700">
            <a:miter lim="400000"/>
          </a:ln>
          <a:extLst>
            <a:ext uri="{C572A759-6A51-4108-AA02-DFA0A04FC94B}">
              <ma14:wrappingTextBoxFlag xmlns:ma14="http://schemas.microsoft.com/office/mac/drawingml/2011/main" val="1"/>
            </a:ext>
          </a:extLst>
        </p:spPr>
        <p:txBody>
          <a:bodyPr lIns="25400" tIns="25400" rIns="25400" bIns="25400" anchor="ctr">
            <a:spAutoFit/>
          </a:bodyPr>
          <a:lstStyle/>
          <a:p>
            <a:pPr lvl="6" indent="0" algn="ctr">
              <a:lnSpc>
                <a:spcPct val="120000"/>
              </a:lnSpc>
              <a:defRPr b="1" sz="1400">
                <a:latin typeface="Roboto"/>
                <a:ea typeface="Roboto"/>
                <a:cs typeface="Roboto"/>
                <a:sym typeface="Roboto"/>
              </a:defRPr>
            </a:pPr>
            <a:r>
              <a:t>相似度</a:t>
            </a:r>
            <a:r>
              <a:rPr b="0"/>
              <a:t>(eg.</a:t>
            </a:r>
            <a:r>
              <a:rPr b="0"/>
              <a:t>欧氏距离</a:t>
            </a:r>
            <a:r>
              <a:rPr b="0"/>
              <a:t>)</a:t>
            </a:r>
            <a:br>
              <a:rPr b="0"/>
            </a:br>
            <a:br>
              <a:rPr b="0"/>
            </a:br>
            <a:br>
              <a:rPr b="0"/>
            </a:br>
            <a:r>
              <a:rPr b="0"/>
              <a:t>相似度比较</a:t>
            </a:r>
            <a:br>
              <a:rPr b="0"/>
            </a:br>
          </a:p>
        </p:txBody>
      </p:sp>
      <p:sp>
        <p:nvSpPr>
          <p:cNvPr id="201" name="Google Shape;295;p31"/>
          <p:cNvSpPr/>
          <p:nvPr/>
        </p:nvSpPr>
        <p:spPr>
          <a:xfrm>
            <a:off x="6589237" y="1072650"/>
            <a:ext cx="4318002" cy="4318003"/>
          </a:xfrm>
          <a:prstGeom prst="rect">
            <a:avLst/>
          </a:prstGeom>
          <a:ln w="25400">
            <a:solidFill>
              <a:srgbClr val="000000"/>
            </a:solidFill>
            <a:prstDash val="dashDot"/>
            <a:miter lim="400000"/>
          </a:ln>
        </p:spPr>
        <p:txBody>
          <a:bodyPr lIns="0" tIns="0" rIns="0" bIns="0"/>
          <a:lstStyle/>
          <a:p>
            <a:pPr algn="ctr">
              <a:defRPr b="1" sz="1500">
                <a:latin typeface="Roboto"/>
                <a:ea typeface="Roboto"/>
                <a:cs typeface="Roboto"/>
                <a:sym typeface="Roboto"/>
              </a:defRPr>
            </a:pPr>
          </a:p>
        </p:txBody>
      </p:sp>
      <p:grpSp>
        <p:nvGrpSpPr>
          <p:cNvPr id="204" name="Google Shape;296;p31"/>
          <p:cNvGrpSpPr/>
          <p:nvPr/>
        </p:nvGrpSpPr>
        <p:grpSpPr>
          <a:xfrm>
            <a:off x="8232133" y="935928"/>
            <a:ext cx="1032206" cy="266701"/>
            <a:chOff x="0" y="0"/>
            <a:chExt cx="1032205" cy="266700"/>
          </a:xfrm>
        </p:grpSpPr>
        <p:sp>
          <p:nvSpPr>
            <p:cNvPr id="202" name="Rectangle"/>
            <p:cNvSpPr/>
            <p:nvPr/>
          </p:nvSpPr>
          <p:spPr>
            <a:xfrm>
              <a:off x="0" y="31749"/>
              <a:ext cx="1032206" cy="203202"/>
            </a:xfrm>
            <a:prstGeom prst="rect">
              <a:avLst/>
            </a:prstGeom>
            <a:solidFill>
              <a:srgbClr val="FFFFFF"/>
            </a:solidFill>
            <a:ln w="12700" cap="flat">
              <a:noFill/>
              <a:miter lim="400000"/>
            </a:ln>
            <a:effectLst/>
          </p:spPr>
          <p:txBody>
            <a:bodyPr wrap="square" lIns="0" tIns="0" rIns="0" bIns="0" numCol="1" anchor="ctr">
              <a:noAutofit/>
            </a:bodyPr>
            <a:lstStyle/>
            <a:p>
              <a:pPr algn="ctr">
                <a:defRPr sz="900"/>
              </a:pPr>
            </a:p>
          </p:txBody>
        </p:sp>
        <p:sp>
          <p:nvSpPr>
            <p:cNvPr id="203" name="向量"/>
            <p:cNvSpPr txBox="1"/>
            <p:nvPr/>
          </p:nvSpPr>
          <p:spPr>
            <a:xfrm>
              <a:off x="0" y="0"/>
              <a:ext cx="1032206" cy="266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sz="1500">
                  <a:latin typeface="Roboto"/>
                  <a:ea typeface="Roboto"/>
                  <a:cs typeface="Roboto"/>
                  <a:sym typeface="Roboto"/>
                </a:defRPr>
              </a:lvl1pPr>
            </a:lstStyle>
            <a:p>
              <a:pPr/>
              <a:r>
                <a:t>向量</a:t>
              </a:r>
            </a:p>
          </p:txBody>
        </p:sp>
      </p:grpSp>
      <p:sp>
        <p:nvSpPr>
          <p:cNvPr id="205" name="Google Shape;297;p31"/>
          <p:cNvSpPr txBox="1"/>
          <p:nvPr/>
        </p:nvSpPr>
        <p:spPr>
          <a:xfrm>
            <a:off x="5645472" y="2120281"/>
            <a:ext cx="744939" cy="228601"/>
          </a:xfrm>
          <a:prstGeom prst="rect">
            <a:avLst/>
          </a:prstGeom>
          <a:ln w="12700">
            <a:miter lim="400000"/>
          </a:ln>
          <a:extLst>
            <a:ext uri="{C572A759-6A51-4108-AA02-DFA0A04FC94B}">
              <ma14:wrappingTextBoxFlag xmlns:ma14="http://schemas.microsoft.com/office/mac/drawingml/2011/main" val="1"/>
            </a:ext>
          </a:extLst>
        </p:spPr>
        <p:txBody>
          <a:bodyPr lIns="25400" tIns="25400" rIns="25400" bIns="25400" anchor="ctr">
            <a:spAutoFit/>
          </a:bodyPr>
          <a:lstStyle>
            <a:lvl1pPr algn="ctr">
              <a:lnSpc>
                <a:spcPct val="120000"/>
              </a:lnSpc>
              <a:defRPr sz="1200">
                <a:latin typeface="Roboto"/>
                <a:ea typeface="Roboto"/>
                <a:cs typeface="Roboto"/>
                <a:sym typeface="Roboto"/>
              </a:defRPr>
            </a:lvl1pPr>
          </a:lstStyle>
          <a:p>
            <a:pPr/>
            <a:r>
              <a:t>Operation</a:t>
            </a:r>
          </a:p>
        </p:txBody>
      </p:sp>
      <p:sp>
        <p:nvSpPr>
          <p:cNvPr id="206" name="Google Shape;298;p31"/>
          <p:cNvSpPr txBox="1"/>
          <p:nvPr/>
        </p:nvSpPr>
        <p:spPr>
          <a:xfrm>
            <a:off x="5495121" y="4165795"/>
            <a:ext cx="1045640" cy="228601"/>
          </a:xfrm>
          <a:prstGeom prst="rect">
            <a:avLst/>
          </a:prstGeom>
          <a:ln w="12700">
            <a:miter lim="400000"/>
          </a:ln>
          <a:extLst>
            <a:ext uri="{C572A759-6A51-4108-AA02-DFA0A04FC94B}">
              <ma14:wrappingTextBoxFlag xmlns:ma14="http://schemas.microsoft.com/office/mac/drawingml/2011/main" val="1"/>
            </a:ext>
          </a:extLst>
        </p:spPr>
        <p:txBody>
          <a:bodyPr lIns="25400" tIns="25400" rIns="25400" bIns="25400" anchor="ctr">
            <a:spAutoFit/>
          </a:bodyPr>
          <a:lstStyle>
            <a:lvl1pPr algn="ctr">
              <a:lnSpc>
                <a:spcPct val="120000"/>
              </a:lnSpc>
              <a:defRPr sz="1200">
                <a:latin typeface="Roboto"/>
                <a:ea typeface="Roboto"/>
                <a:cs typeface="Roboto"/>
                <a:sym typeface="Roboto"/>
              </a:defRPr>
            </a:lvl1pPr>
          </a:lstStyle>
          <a:p>
            <a:pPr/>
            <a:r>
              <a:t>Organization</a:t>
            </a:r>
          </a:p>
        </p:txBody>
      </p:sp>
      <p:pic>
        <p:nvPicPr>
          <p:cNvPr id="207" name="Google Shape;299;p31" descr="Google Shape;299;p31"/>
          <p:cNvPicPr>
            <a:picLocks noChangeAspect="1"/>
          </p:cNvPicPr>
          <p:nvPr/>
        </p:nvPicPr>
        <p:blipFill>
          <a:blip r:embed="rId2">
            <a:extLst/>
          </a:blip>
          <a:stretch>
            <a:fillRect/>
          </a:stretch>
        </p:blipFill>
        <p:spPr>
          <a:xfrm>
            <a:off x="2786745" y="1802006"/>
            <a:ext cx="1001714" cy="314961"/>
          </a:xfrm>
          <a:prstGeom prst="rect">
            <a:avLst/>
          </a:prstGeom>
          <a:ln w="12700">
            <a:miter lim="400000"/>
          </a:ln>
        </p:spPr>
      </p:pic>
      <p:pic>
        <p:nvPicPr>
          <p:cNvPr id="208" name="Google Shape;300;p31" descr="Google Shape;300;p31"/>
          <p:cNvPicPr>
            <a:picLocks noChangeAspect="1"/>
          </p:cNvPicPr>
          <p:nvPr/>
        </p:nvPicPr>
        <p:blipFill>
          <a:blip r:embed="rId3">
            <a:extLst/>
          </a:blip>
          <a:stretch>
            <a:fillRect/>
          </a:stretch>
        </p:blipFill>
        <p:spPr>
          <a:xfrm>
            <a:off x="2824845" y="2494474"/>
            <a:ext cx="925514" cy="314961"/>
          </a:xfrm>
          <a:prstGeom prst="rect">
            <a:avLst/>
          </a:prstGeom>
          <a:ln w="12700">
            <a:miter lim="400000"/>
          </a:ln>
        </p:spPr>
      </p:pic>
      <p:pic>
        <p:nvPicPr>
          <p:cNvPr id="209" name="Google Shape;301;p31" descr="Google Shape;301;p31"/>
          <p:cNvPicPr>
            <a:picLocks noChangeAspect="1"/>
          </p:cNvPicPr>
          <p:nvPr/>
        </p:nvPicPr>
        <p:blipFill>
          <a:blip r:embed="rId4">
            <a:extLst/>
          </a:blip>
          <a:stretch>
            <a:fillRect/>
          </a:stretch>
        </p:blipFill>
        <p:spPr>
          <a:xfrm>
            <a:off x="8105505" y="1879158"/>
            <a:ext cx="1390651" cy="451804"/>
          </a:xfrm>
          <a:prstGeom prst="rect">
            <a:avLst/>
          </a:prstGeom>
          <a:ln w="12700">
            <a:miter lim="400000"/>
          </a:ln>
        </p:spPr>
      </p:pic>
      <p:pic>
        <p:nvPicPr>
          <p:cNvPr id="210" name="Google Shape;302;p31" descr="Google Shape;302;p31"/>
          <p:cNvPicPr>
            <a:picLocks noChangeAspect="1"/>
          </p:cNvPicPr>
          <p:nvPr/>
        </p:nvPicPr>
        <p:blipFill>
          <a:blip r:embed="rId5">
            <a:extLst/>
          </a:blip>
          <a:stretch>
            <a:fillRect/>
          </a:stretch>
        </p:blipFill>
        <p:spPr>
          <a:xfrm>
            <a:off x="6970441" y="3562225"/>
            <a:ext cx="1685926" cy="1685926"/>
          </a:xfrm>
          <a:prstGeom prst="rect">
            <a:avLst/>
          </a:prstGeom>
          <a:ln w="12700">
            <a:miter lim="400000"/>
          </a:ln>
        </p:spPr>
      </p:pic>
      <p:pic>
        <p:nvPicPr>
          <p:cNvPr id="211" name="Google Shape;303;p31" descr="Google Shape;303;p31"/>
          <p:cNvPicPr>
            <a:picLocks noChangeAspect="1"/>
          </p:cNvPicPr>
          <p:nvPr/>
        </p:nvPicPr>
        <p:blipFill>
          <a:blip r:embed="rId6">
            <a:extLst/>
          </a:blip>
          <a:stretch>
            <a:fillRect/>
          </a:stretch>
        </p:blipFill>
        <p:spPr>
          <a:xfrm>
            <a:off x="8849724" y="3571433"/>
            <a:ext cx="1676719" cy="1676719"/>
          </a:xfrm>
          <a:prstGeom prst="rect">
            <a:avLst/>
          </a:prstGeom>
          <a:ln w="12700">
            <a:miter lim="400000"/>
          </a:ln>
        </p:spPr>
      </p:pic>
      <p:pic>
        <p:nvPicPr>
          <p:cNvPr id="212" name="Google Shape;304;p31" descr="Google Shape;304;p31"/>
          <p:cNvPicPr>
            <a:picLocks noChangeAspect="1"/>
          </p:cNvPicPr>
          <p:nvPr/>
        </p:nvPicPr>
        <p:blipFill>
          <a:blip r:embed="rId7">
            <a:extLst/>
          </a:blip>
          <a:stretch>
            <a:fillRect/>
          </a:stretch>
        </p:blipFill>
        <p:spPr>
          <a:xfrm>
            <a:off x="7725774" y="2726883"/>
            <a:ext cx="2150429" cy="396559"/>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Title 1"/>
          <p:cNvSpPr txBox="1"/>
          <p:nvPr>
            <p:ph type="title"/>
          </p:nvPr>
        </p:nvSpPr>
        <p:spPr>
          <a:xfrm>
            <a:off x="463462" y="365124"/>
            <a:ext cx="11235849" cy="1214295"/>
          </a:xfrm>
          <a:prstGeom prst="rect">
            <a:avLst/>
          </a:prstGeom>
        </p:spPr>
        <p:txBody>
          <a:bodyPr/>
          <a:lstStyle>
            <a:lvl1pPr>
              <a:defRPr>
                <a:latin typeface="等线"/>
                <a:ea typeface="等线"/>
                <a:cs typeface="等线"/>
                <a:sym typeface="等线"/>
              </a:defRPr>
            </a:lvl1pPr>
          </a:lstStyle>
          <a:p>
            <a:pPr/>
            <a:r>
              <a:t>常见的向量索引类型</a:t>
            </a:r>
          </a:p>
        </p:txBody>
      </p:sp>
      <p:sp>
        <p:nvSpPr>
          <p:cNvPr id="215" name="Text Box 2"/>
          <p:cNvSpPr txBox="1"/>
          <p:nvPr/>
        </p:nvSpPr>
        <p:spPr>
          <a:xfrm>
            <a:off x="729798" y="2353377"/>
            <a:ext cx="10194957" cy="344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spcBef>
                <a:spcPts val="600"/>
              </a:spcBef>
              <a:defRPr sz="2800">
                <a:latin typeface="等线"/>
                <a:ea typeface="等线"/>
                <a:cs typeface="等线"/>
                <a:sym typeface="等线"/>
              </a:defRPr>
            </a:pPr>
            <a:r>
              <a:t>暴力搜索</a:t>
            </a:r>
          </a:p>
          <a:p>
            <a:pPr indent="228600">
              <a:spcBef>
                <a:spcPts val="600"/>
              </a:spcBef>
              <a:defRPr sz="2800">
                <a:latin typeface="等线"/>
                <a:ea typeface="等线"/>
                <a:cs typeface="等线"/>
                <a:sym typeface="等线"/>
              </a:defRPr>
            </a:pPr>
          </a:p>
          <a:p>
            <a:pPr marL="457200" indent="-228600">
              <a:spcBef>
                <a:spcPts val="600"/>
              </a:spcBef>
              <a:buSzPct val="100000"/>
              <a:buFont typeface="Arial"/>
              <a:buChar char="•"/>
              <a:defRPr sz="2800">
                <a:latin typeface="等线"/>
                <a:ea typeface="等线"/>
                <a:cs typeface="等线"/>
                <a:sym typeface="等线"/>
              </a:defRPr>
            </a:pPr>
            <a:r>
              <a:t>基于哈希</a:t>
            </a:r>
            <a:r>
              <a:t>: FALCONN</a:t>
            </a:r>
          </a:p>
          <a:p>
            <a:pPr marL="457200" indent="-228600">
              <a:spcBef>
                <a:spcPts val="600"/>
              </a:spcBef>
              <a:buSzPct val="100000"/>
              <a:buFont typeface="Arial"/>
              <a:buChar char="•"/>
              <a:defRPr sz="2800">
                <a:latin typeface="等线"/>
                <a:ea typeface="等线"/>
                <a:cs typeface="等线"/>
                <a:sym typeface="等线"/>
              </a:defRPr>
            </a:pPr>
            <a:r>
              <a:t>基于树</a:t>
            </a:r>
            <a:r>
              <a:t>: ANNOY</a:t>
            </a:r>
          </a:p>
          <a:p>
            <a:pPr marL="457200" indent="-228600">
              <a:spcBef>
                <a:spcPts val="600"/>
              </a:spcBef>
              <a:buSzPct val="100000"/>
              <a:buFont typeface="Arial"/>
              <a:buChar char="•"/>
              <a:defRPr sz="2800">
                <a:latin typeface="等线"/>
                <a:ea typeface="等线"/>
                <a:cs typeface="等线"/>
                <a:sym typeface="等线"/>
              </a:defRPr>
            </a:pPr>
            <a:r>
              <a:t>基于倒排文件索引</a:t>
            </a:r>
            <a:r>
              <a:t>: FAISS</a:t>
            </a:r>
          </a:p>
          <a:p>
            <a:pPr marL="457200" indent="-228600">
              <a:spcBef>
                <a:spcPts val="600"/>
              </a:spcBef>
              <a:buSzPct val="100000"/>
              <a:buFont typeface="Arial"/>
              <a:buChar char="•"/>
              <a:defRPr sz="2800">
                <a:latin typeface="等线"/>
                <a:ea typeface="等线"/>
                <a:cs typeface="等线"/>
                <a:sym typeface="等线"/>
              </a:defRPr>
            </a:pPr>
            <a:r>
              <a:t>基于图</a:t>
            </a:r>
            <a:r>
              <a:t>: HNSW</a:t>
            </a:r>
          </a:p>
        </p:txBody>
      </p:sp>
      <p:pic>
        <p:nvPicPr>
          <p:cNvPr id="216" name="Picture 4" descr="Picture 4"/>
          <p:cNvPicPr>
            <a:picLocks noChangeAspect="1"/>
          </p:cNvPicPr>
          <p:nvPr/>
        </p:nvPicPr>
        <p:blipFill>
          <a:blip r:embed="rId2">
            <a:extLst/>
          </a:blip>
          <a:stretch>
            <a:fillRect/>
          </a:stretch>
        </p:blipFill>
        <p:spPr>
          <a:xfrm>
            <a:off x="5479353" y="806775"/>
            <a:ext cx="3665847" cy="3848660"/>
          </a:xfrm>
          <a:prstGeom prst="rect">
            <a:avLst/>
          </a:prstGeom>
          <a:ln w="12700">
            <a:miter lim="400000"/>
          </a:ln>
        </p:spPr>
      </p:pic>
      <p:pic>
        <p:nvPicPr>
          <p:cNvPr id="217" name="Picture 8" descr="Picture 8"/>
          <p:cNvPicPr>
            <a:picLocks noChangeAspect="1"/>
          </p:cNvPicPr>
          <p:nvPr/>
        </p:nvPicPr>
        <p:blipFill>
          <a:blip r:embed="rId3">
            <a:extLst/>
          </a:blip>
          <a:stretch>
            <a:fillRect/>
          </a:stretch>
        </p:blipFill>
        <p:spPr>
          <a:xfrm>
            <a:off x="9168127" y="3462411"/>
            <a:ext cx="2628286" cy="1038173"/>
          </a:xfrm>
          <a:prstGeom prst="rect">
            <a:avLst/>
          </a:prstGeom>
          <a:ln w="12700">
            <a:miter lim="400000"/>
          </a:ln>
        </p:spPr>
      </p:pic>
      <p:pic>
        <p:nvPicPr>
          <p:cNvPr id="218" name="Picture 6" descr="Picture 6"/>
          <p:cNvPicPr>
            <a:picLocks noChangeAspect="1"/>
          </p:cNvPicPr>
          <p:nvPr/>
        </p:nvPicPr>
        <p:blipFill>
          <a:blip r:embed="rId4">
            <a:extLst/>
          </a:blip>
          <a:stretch>
            <a:fillRect/>
          </a:stretch>
        </p:blipFill>
        <p:spPr>
          <a:xfrm>
            <a:off x="9256331" y="711251"/>
            <a:ext cx="2321764" cy="1799367"/>
          </a:xfrm>
          <a:prstGeom prst="rect">
            <a:avLst/>
          </a:prstGeom>
          <a:ln w="12700">
            <a:miter lim="400000"/>
          </a:ln>
        </p:spPr>
      </p:pic>
      <p:pic>
        <p:nvPicPr>
          <p:cNvPr id="219" name="图片 3" descr="图片 3"/>
          <p:cNvPicPr>
            <a:picLocks noChangeAspect="1"/>
          </p:cNvPicPr>
          <p:nvPr/>
        </p:nvPicPr>
        <p:blipFill>
          <a:blip r:embed="rId5">
            <a:extLst/>
          </a:blip>
          <a:stretch>
            <a:fillRect/>
          </a:stretch>
        </p:blipFill>
        <p:spPr>
          <a:xfrm>
            <a:off x="4417433" y="5365644"/>
            <a:ext cx="2573173" cy="1273721"/>
          </a:xfrm>
          <a:prstGeom prst="rect">
            <a:avLst/>
          </a:prstGeom>
          <a:ln w="12700">
            <a:miter lim="400000"/>
          </a:ln>
        </p:spPr>
      </p:pic>
      <p:pic>
        <p:nvPicPr>
          <p:cNvPr id="220" name="Picture 4" descr="Picture 4"/>
          <p:cNvPicPr>
            <a:picLocks noChangeAspect="1"/>
          </p:cNvPicPr>
          <p:nvPr/>
        </p:nvPicPr>
        <p:blipFill>
          <a:blip r:embed="rId6">
            <a:extLst/>
          </a:blip>
          <a:stretch>
            <a:fillRect/>
          </a:stretch>
        </p:blipFill>
        <p:spPr>
          <a:xfrm>
            <a:off x="7432012" y="5702315"/>
            <a:ext cx="4364401" cy="77468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Title 1"/>
          <p:cNvSpPr txBox="1"/>
          <p:nvPr>
            <p:ph type="title"/>
          </p:nvPr>
        </p:nvSpPr>
        <p:spPr>
          <a:xfrm>
            <a:off x="463462" y="365124"/>
            <a:ext cx="11235849" cy="1214295"/>
          </a:xfrm>
          <a:prstGeom prst="rect">
            <a:avLst/>
          </a:prstGeom>
        </p:spPr>
        <p:txBody>
          <a:bodyPr/>
          <a:lstStyle/>
          <a:p>
            <a:pPr>
              <a:defRPr sz="3200"/>
            </a:pPr>
            <a:r>
              <a:t>Milvus </a:t>
            </a:r>
            <a:r>
              <a:rPr>
                <a:latin typeface="等线"/>
                <a:ea typeface="等线"/>
                <a:cs typeface="等线"/>
                <a:sym typeface="等线"/>
              </a:rPr>
              <a:t>是</a:t>
            </a:r>
            <a:r>
              <a:rPr>
                <a:latin typeface="等线"/>
                <a:ea typeface="等线"/>
                <a:cs typeface="等线"/>
                <a:sym typeface="等线"/>
              </a:rPr>
              <a:t> </a:t>
            </a:r>
            <a:r>
              <a:rPr>
                <a:latin typeface="等线 Light"/>
                <a:ea typeface="等线 Light"/>
                <a:cs typeface="等线 Light"/>
                <a:sym typeface="等线 Light"/>
              </a:rPr>
              <a:t>LF AI </a:t>
            </a:r>
            <a:r>
              <a:rPr>
                <a:latin typeface="等线 Light"/>
                <a:ea typeface="等线 Light"/>
                <a:cs typeface="等线 Light"/>
                <a:sym typeface="等线 Light"/>
              </a:rPr>
              <a:t>&amp;</a:t>
            </a:r>
            <a:r>
              <a:rPr>
                <a:latin typeface="等线 Light"/>
                <a:ea typeface="等线 Light"/>
                <a:cs typeface="等线 Light"/>
                <a:sym typeface="等线 Light"/>
              </a:rPr>
              <a:t>Data </a:t>
            </a:r>
            <a:r>
              <a:rPr>
                <a:latin typeface="等线"/>
                <a:ea typeface="等线"/>
                <a:cs typeface="等线"/>
                <a:sym typeface="等线"/>
              </a:rPr>
              <a:t>毕业项目</a:t>
            </a:r>
          </a:p>
        </p:txBody>
      </p:sp>
      <p:pic>
        <p:nvPicPr>
          <p:cNvPr id="223" name="图片 3" descr="图片 3"/>
          <p:cNvPicPr>
            <a:picLocks noChangeAspect="1"/>
          </p:cNvPicPr>
          <p:nvPr/>
        </p:nvPicPr>
        <p:blipFill>
          <a:blip r:embed="rId2">
            <a:extLst/>
          </a:blip>
          <a:stretch>
            <a:fillRect/>
          </a:stretch>
        </p:blipFill>
        <p:spPr>
          <a:xfrm>
            <a:off x="1515550" y="1484932"/>
            <a:ext cx="8817744" cy="520491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文本框 3"/>
          <p:cNvSpPr txBox="1"/>
          <p:nvPr/>
        </p:nvSpPr>
        <p:spPr>
          <a:xfrm>
            <a:off x="2692095" y="789353"/>
            <a:ext cx="1905001" cy="1551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9600">
                <a:solidFill>
                  <a:srgbClr val="808080">
                    <a:alpha val="14000"/>
                  </a:srgbClr>
                </a:solidFill>
                <a:latin typeface="微软雅黑"/>
                <a:ea typeface="微软雅黑"/>
                <a:cs typeface="微软雅黑"/>
                <a:sym typeface="微软雅黑"/>
              </a:defRPr>
            </a:lvl1pPr>
          </a:lstStyle>
          <a:p>
            <a:pPr/>
            <a:r>
              <a:t>02</a:t>
            </a:r>
          </a:p>
        </p:txBody>
      </p:sp>
      <p:sp>
        <p:nvSpPr>
          <p:cNvPr id="226" name="Shape 810"/>
          <p:cNvSpPr txBox="1"/>
          <p:nvPr/>
        </p:nvSpPr>
        <p:spPr>
          <a:xfrm>
            <a:off x="693489" y="3507871"/>
            <a:ext cx="5902728" cy="1531921"/>
          </a:xfrm>
          <a:prstGeom prst="rect">
            <a:avLst/>
          </a:prstGeom>
          <a:ln w="12700">
            <a:miter lim="400000"/>
          </a:ln>
          <a:extLst>
            <a:ext uri="{C572A759-6A51-4108-AA02-DFA0A04FC94B}">
              <ma14:wrappingTextBoxFlag xmlns:ma14="http://schemas.microsoft.com/office/mac/drawingml/2011/main" val="1"/>
            </a:ext>
          </a:extLst>
        </p:spPr>
        <p:txBody>
          <a:bodyPr lIns="35709" tIns="35709" rIns="35709" bIns="35709" anchor="ctr">
            <a:spAutoFit/>
          </a:bodyPr>
          <a:lstStyle/>
          <a:p>
            <a:pPr algn="ctr">
              <a:defRPr b="1" sz="4400">
                <a:solidFill>
                  <a:srgbClr val="002259"/>
                </a:solidFill>
                <a:latin typeface="微软雅黑"/>
                <a:ea typeface="微软雅黑"/>
                <a:cs typeface="微软雅黑"/>
                <a:sym typeface="微软雅黑"/>
              </a:defRPr>
            </a:pPr>
            <a:r>
              <a:t>Milvus1.0 </a:t>
            </a:r>
            <a:r>
              <a:t>=</a:t>
            </a:r>
            <a:r>
              <a:t>&gt;2.0</a:t>
            </a:r>
          </a:p>
          <a:p>
            <a:pPr algn="ctr">
              <a:defRPr b="1" sz="4400">
                <a:solidFill>
                  <a:srgbClr val="002259"/>
                </a:solidFill>
                <a:latin typeface="微软雅黑"/>
                <a:ea typeface="微软雅黑"/>
                <a:cs typeface="微软雅黑"/>
                <a:sym typeface="微软雅黑"/>
              </a:defRPr>
            </a:pPr>
            <a:r>
              <a:t>Go</a:t>
            </a:r>
            <a:r>
              <a: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Title 1"/>
          <p:cNvSpPr txBox="1"/>
          <p:nvPr>
            <p:ph type="title"/>
          </p:nvPr>
        </p:nvSpPr>
        <p:spPr>
          <a:xfrm>
            <a:off x="463462" y="365124"/>
            <a:ext cx="11235849" cy="1214295"/>
          </a:xfrm>
          <a:prstGeom prst="rect">
            <a:avLst/>
          </a:prstGeom>
        </p:spPr>
        <p:txBody>
          <a:bodyPr/>
          <a:lstStyle/>
          <a:p>
            <a:pPr>
              <a:defRPr>
                <a:latin typeface="等线"/>
                <a:ea typeface="等线"/>
                <a:cs typeface="等线"/>
                <a:sym typeface="等线"/>
              </a:defRPr>
            </a:pPr>
            <a:r>
              <a:t>从</a:t>
            </a:r>
            <a:r>
              <a:t>1.X </a:t>
            </a:r>
            <a:r>
              <a:t>到</a:t>
            </a:r>
            <a:r>
              <a:t>2.0</a:t>
            </a:r>
          </a:p>
        </p:txBody>
      </p:sp>
      <p:sp>
        <p:nvSpPr>
          <p:cNvPr id="229" name="Text Box 2"/>
          <p:cNvSpPr txBox="1"/>
          <p:nvPr/>
        </p:nvSpPr>
        <p:spPr>
          <a:xfrm>
            <a:off x="712990" y="2487839"/>
            <a:ext cx="9320950" cy="377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Char char="•"/>
              <a:defRPr sz="2800">
                <a:latin typeface="等线"/>
                <a:ea typeface="等线"/>
                <a:cs typeface="等线"/>
                <a:sym typeface="等线"/>
              </a:defRPr>
            </a:pPr>
            <a:r>
              <a:t>C/C</a:t>
            </a:r>
            <a:r>
              <a:t>++ =</a:t>
            </a:r>
            <a:r>
              <a:t>&gt; Go</a:t>
            </a:r>
          </a:p>
          <a:p>
            <a:pPr marL="285750" indent="-285750">
              <a:buSzPct val="100000"/>
              <a:buChar char="•"/>
              <a:defRPr sz="2800">
                <a:latin typeface="等线"/>
                <a:ea typeface="等线"/>
                <a:cs typeface="等线"/>
                <a:sym typeface="等线"/>
              </a:defRPr>
            </a:pPr>
          </a:p>
          <a:p>
            <a:pPr marL="285750" indent="-285750">
              <a:buSzPct val="100000"/>
              <a:buChar char="•"/>
              <a:defRPr sz="2800">
                <a:latin typeface="等线"/>
                <a:ea typeface="等线"/>
                <a:cs typeface="等线"/>
                <a:sym typeface="等线"/>
              </a:defRPr>
            </a:pPr>
            <a:r>
              <a:t>单机应用 =</a:t>
            </a:r>
            <a:r>
              <a:t>&gt; </a:t>
            </a:r>
            <a:r>
              <a:t>分布式 &amp; </a:t>
            </a:r>
            <a:r>
              <a:t>cloud native</a:t>
            </a:r>
          </a:p>
          <a:p>
            <a:pPr marL="285750" indent="-285750">
              <a:buSzPct val="100000"/>
              <a:buChar char="•"/>
              <a:defRPr sz="2800">
                <a:latin typeface="等线"/>
                <a:ea typeface="等线"/>
                <a:cs typeface="等线"/>
                <a:sym typeface="等线"/>
              </a:defRPr>
            </a:pPr>
          </a:p>
          <a:p>
            <a:pPr marL="285750" indent="-285750">
              <a:buSzPct val="100000"/>
              <a:buChar char="•"/>
              <a:defRPr sz="2800">
                <a:latin typeface="等线"/>
                <a:ea typeface="等线"/>
                <a:cs typeface="等线"/>
                <a:sym typeface="等线"/>
              </a:defRPr>
            </a:pPr>
            <a:r>
              <a:t>向量搜索 =</a:t>
            </a:r>
            <a:r>
              <a:t>&gt;</a:t>
            </a:r>
            <a:r>
              <a:t> 标量向量混合查询</a:t>
            </a:r>
          </a:p>
          <a:p>
            <a:pPr marL="285750" indent="-285750">
              <a:buSzPct val="100000"/>
              <a:buChar char="•"/>
              <a:defRPr sz="2800">
                <a:latin typeface="等线"/>
                <a:ea typeface="等线"/>
                <a:cs typeface="等线"/>
                <a:sym typeface="等线"/>
              </a:defRPr>
            </a:pPr>
          </a:p>
          <a:p>
            <a:pPr marL="285750" indent="-285750">
              <a:buSzPct val="100000"/>
              <a:buChar char="•"/>
              <a:defRPr sz="2800">
                <a:latin typeface="等线"/>
                <a:ea typeface="等线"/>
                <a:cs typeface="等线"/>
                <a:sym typeface="等线"/>
              </a:defRPr>
            </a:pPr>
            <a:r>
              <a:t>近实时 =</a:t>
            </a:r>
            <a:r>
              <a:t>&gt;</a:t>
            </a:r>
            <a:r>
              <a:t> 多种一致性</a:t>
            </a:r>
          </a:p>
        </p:txBody>
      </p:sp>
      <p:pic>
        <p:nvPicPr>
          <p:cNvPr id="230" name="Picture 3" descr="Picture 3"/>
          <p:cNvPicPr>
            <a:picLocks noChangeAspect="1"/>
          </p:cNvPicPr>
          <p:nvPr/>
        </p:nvPicPr>
        <p:blipFill>
          <a:blip r:embed="rId2">
            <a:extLst/>
          </a:blip>
          <a:stretch>
            <a:fillRect/>
          </a:stretch>
        </p:blipFill>
        <p:spPr>
          <a:xfrm>
            <a:off x="7317502" y="1576783"/>
            <a:ext cx="3796529" cy="1928882"/>
          </a:xfrm>
          <a:prstGeom prst="rect">
            <a:avLst/>
          </a:prstGeom>
          <a:ln w="12700">
            <a:miter lim="400000"/>
          </a:ln>
        </p:spPr>
      </p:pic>
      <p:sp>
        <p:nvSpPr>
          <p:cNvPr id="231" name="Text Box 4"/>
          <p:cNvSpPr txBox="1"/>
          <p:nvPr/>
        </p:nvSpPr>
        <p:spPr>
          <a:xfrm>
            <a:off x="2127686" y="6031581"/>
            <a:ext cx="72237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https://github.com/milvus</a:t>
            </a:r>
            <a:r>
              <a:t>-</a:t>
            </a:r>
            <a:r>
              <a:t>io/milvus/blob/master/milvus20vs1x.md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Title 1"/>
          <p:cNvSpPr txBox="1"/>
          <p:nvPr>
            <p:ph type="title"/>
          </p:nvPr>
        </p:nvSpPr>
        <p:spPr>
          <a:xfrm>
            <a:off x="463462" y="365124"/>
            <a:ext cx="11235849" cy="1214295"/>
          </a:xfrm>
          <a:prstGeom prst="rect">
            <a:avLst/>
          </a:prstGeom>
        </p:spPr>
        <p:txBody>
          <a:bodyPr/>
          <a:lstStyle>
            <a:lvl1pPr>
              <a:defRPr>
                <a:latin typeface="等线"/>
                <a:ea typeface="等线"/>
                <a:cs typeface="等线"/>
                <a:sym typeface="等线"/>
              </a:defRPr>
            </a:lvl1pPr>
          </a:lstStyle>
          <a:p>
            <a:pPr/>
            <a:r>
              <a:t>Why Go</a:t>
            </a:r>
          </a:p>
        </p:txBody>
      </p:sp>
      <p:sp>
        <p:nvSpPr>
          <p:cNvPr id="234" name="Text Box 2"/>
          <p:cNvSpPr txBox="1"/>
          <p:nvPr/>
        </p:nvSpPr>
        <p:spPr>
          <a:xfrm>
            <a:off x="712990" y="2487839"/>
            <a:ext cx="9320950" cy="247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Char char="•"/>
              <a:defRPr sz="2800"/>
            </a:pPr>
            <a:r>
              <a:rPr>
                <a:latin typeface="+mn-lt"/>
                <a:ea typeface="+mn-ea"/>
                <a:cs typeface="+mn-cs"/>
                <a:sym typeface="Helvetica"/>
              </a:rPr>
              <a:t>效率？</a:t>
            </a:r>
          </a:p>
          <a:p>
            <a:pPr marL="285750" indent="-285750">
              <a:buSzPct val="100000"/>
              <a:buChar char="•"/>
              <a:defRPr sz="2800"/>
            </a:pPr>
          </a:p>
          <a:p>
            <a:pPr marL="285750" indent="-285750">
              <a:buSzPct val="100000"/>
              <a:buChar char="•"/>
              <a:defRPr sz="2800"/>
            </a:pPr>
            <a:r>
              <a:rPr>
                <a:latin typeface="+mn-lt"/>
                <a:ea typeface="+mn-ea"/>
                <a:cs typeface="+mn-cs"/>
                <a:sym typeface="Helvetica"/>
              </a:rPr>
              <a:t>易用？</a:t>
            </a:r>
          </a:p>
          <a:p>
            <a:pPr marL="285750" indent="-285750">
              <a:buSzPct val="100000"/>
              <a:buChar char="•"/>
              <a:defRPr sz="2800"/>
            </a:pPr>
          </a:p>
          <a:p>
            <a:pPr marL="285750" indent="-285750">
              <a:buSzPct val="100000"/>
              <a:buChar char="•"/>
              <a:defRPr sz="2800"/>
            </a:pPr>
            <a:r>
              <a:rPr>
                <a:latin typeface="+mn-lt"/>
                <a:ea typeface="+mn-ea"/>
                <a:cs typeface="+mn-cs"/>
                <a:sym typeface="Helvetica"/>
              </a:rPr>
              <a:t>成本？</a:t>
            </a:r>
          </a:p>
        </p:txBody>
      </p:sp>
      <p:pic>
        <p:nvPicPr>
          <p:cNvPr id="235" name="Picture 3" descr="Picture 3"/>
          <p:cNvPicPr>
            <a:picLocks noChangeAspect="1"/>
          </p:cNvPicPr>
          <p:nvPr/>
        </p:nvPicPr>
        <p:blipFill>
          <a:blip r:embed="rId2">
            <a:extLst/>
          </a:blip>
          <a:stretch>
            <a:fillRect/>
          </a:stretch>
        </p:blipFill>
        <p:spPr>
          <a:xfrm>
            <a:off x="7768380" y="1361635"/>
            <a:ext cx="3042219" cy="3260721"/>
          </a:xfrm>
          <a:prstGeom prst="rect">
            <a:avLst/>
          </a:prstGeom>
          <a:ln w="12700">
            <a:miter lim="400000"/>
          </a:ln>
        </p:spPr>
      </p:pic>
      <p:pic>
        <p:nvPicPr>
          <p:cNvPr id="236" name="Picture 4" descr="Picture 4"/>
          <p:cNvPicPr>
            <a:picLocks noChangeAspect="1"/>
          </p:cNvPicPr>
          <p:nvPr/>
        </p:nvPicPr>
        <p:blipFill>
          <a:blip r:embed="rId3">
            <a:extLst/>
          </a:blip>
          <a:stretch>
            <a:fillRect/>
          </a:stretch>
        </p:blipFill>
        <p:spPr>
          <a:xfrm>
            <a:off x="3966648" y="1361435"/>
            <a:ext cx="2823717" cy="3848995"/>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Title 1"/>
          <p:cNvSpPr txBox="1"/>
          <p:nvPr>
            <p:ph type="title"/>
          </p:nvPr>
        </p:nvSpPr>
        <p:spPr>
          <a:xfrm>
            <a:off x="463462" y="365124"/>
            <a:ext cx="11235849" cy="1214295"/>
          </a:xfrm>
          <a:prstGeom prst="rect">
            <a:avLst/>
          </a:prstGeom>
        </p:spPr>
        <p:txBody>
          <a:bodyPr/>
          <a:lstStyle>
            <a:lvl1pPr>
              <a:defRPr>
                <a:latin typeface="等线"/>
                <a:ea typeface="等线"/>
                <a:cs typeface="等线"/>
                <a:sym typeface="等线"/>
              </a:defRPr>
            </a:lvl1pPr>
          </a:lstStyle>
          <a:p>
            <a:pPr/>
            <a:r>
              <a:t>CAP</a:t>
            </a:r>
          </a:p>
        </p:txBody>
      </p:sp>
      <p:pic>
        <p:nvPicPr>
          <p:cNvPr id="239" name="Picture 2" descr="Picture 2"/>
          <p:cNvPicPr>
            <a:picLocks noChangeAspect="1"/>
          </p:cNvPicPr>
          <p:nvPr/>
        </p:nvPicPr>
        <p:blipFill>
          <a:blip r:embed="rId2">
            <a:extLst/>
          </a:blip>
          <a:stretch>
            <a:fillRect/>
          </a:stretch>
        </p:blipFill>
        <p:spPr>
          <a:xfrm>
            <a:off x="2672445" y="806775"/>
            <a:ext cx="5899551" cy="556339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Title 1"/>
          <p:cNvSpPr txBox="1"/>
          <p:nvPr>
            <p:ph type="title"/>
          </p:nvPr>
        </p:nvSpPr>
        <p:spPr>
          <a:xfrm>
            <a:off x="463462" y="365124"/>
            <a:ext cx="11235849" cy="1214295"/>
          </a:xfrm>
          <a:prstGeom prst="rect">
            <a:avLst/>
          </a:prstGeom>
        </p:spPr>
        <p:txBody>
          <a:bodyPr/>
          <a:lstStyle>
            <a:lvl1pPr>
              <a:defRPr>
                <a:latin typeface="等线"/>
                <a:ea typeface="等线"/>
                <a:cs typeface="等线"/>
                <a:sym typeface="等线"/>
              </a:defRPr>
            </a:lvl1pPr>
          </a:lstStyle>
          <a:p>
            <a:pPr/>
            <a:r>
              <a:t>New CAP</a:t>
            </a:r>
          </a:p>
        </p:txBody>
      </p:sp>
      <p:sp>
        <p:nvSpPr>
          <p:cNvPr id="242" name="三角形 2"/>
          <p:cNvSpPr/>
          <p:nvPr/>
        </p:nvSpPr>
        <p:spPr>
          <a:xfrm>
            <a:off x="4083856" y="2086422"/>
            <a:ext cx="2708828" cy="2335197"/>
          </a:xfrm>
          <a:prstGeom prst="triangle">
            <a:avLst/>
          </a:prstGeom>
          <a:ln w="101600">
            <a:solidFill>
              <a:srgbClr val="32538F"/>
            </a:solidFill>
            <a:prstDash val="sysDot"/>
            <a:miter/>
          </a:ln>
        </p:spPr>
        <p:txBody>
          <a:bodyPr lIns="0" tIns="0" rIns="0" bIns="0" anchor="ctr"/>
          <a:lstStyle/>
          <a:p>
            <a:pPr algn="ctr">
              <a:defRPr>
                <a:solidFill>
                  <a:srgbClr val="FFFFFF"/>
                </a:solidFill>
              </a:defRPr>
            </a:pPr>
          </a:p>
        </p:txBody>
      </p:sp>
      <p:grpSp>
        <p:nvGrpSpPr>
          <p:cNvPr id="245" name="Google Shape;443;p36"/>
          <p:cNvGrpSpPr/>
          <p:nvPr/>
        </p:nvGrpSpPr>
        <p:grpSpPr>
          <a:xfrm>
            <a:off x="2792185" y="3963237"/>
            <a:ext cx="1799576" cy="949420"/>
            <a:chOff x="0" y="0"/>
            <a:chExt cx="1799575" cy="949418"/>
          </a:xfrm>
        </p:grpSpPr>
        <p:sp>
          <p:nvSpPr>
            <p:cNvPr id="243" name="Rectangle"/>
            <p:cNvSpPr/>
            <p:nvPr/>
          </p:nvSpPr>
          <p:spPr>
            <a:xfrm>
              <a:off x="-1" y="0"/>
              <a:ext cx="1799577" cy="949419"/>
            </a:xfrm>
            <a:prstGeom prst="rect">
              <a:avLst/>
            </a:prstGeom>
            <a:solidFill>
              <a:srgbClr val="0070C0"/>
            </a:solidFill>
            <a:ln w="12700" cap="flat">
              <a:noFill/>
              <a:miter lim="400000"/>
            </a:ln>
            <a:effectLst/>
          </p:spPr>
          <p:txBody>
            <a:bodyPr wrap="square" lIns="0" tIns="0" rIns="0" bIns="0" numCol="1" anchor="ctr">
              <a:noAutofit/>
            </a:bodyPr>
            <a:lstStyle/>
            <a:p>
              <a:pPr algn="ctr">
                <a:defRPr b="1" sz="2400">
                  <a:latin typeface="Microsoft YaHei"/>
                  <a:ea typeface="Microsoft YaHei"/>
                  <a:cs typeface="Microsoft YaHei"/>
                  <a:sym typeface="Microsoft YaHei"/>
                </a:defRPr>
              </a:pPr>
            </a:p>
          </p:txBody>
        </p:sp>
        <p:sp>
          <p:nvSpPr>
            <p:cNvPr id="244" name="Accuracy"/>
            <p:cNvSpPr txBox="1"/>
            <p:nvPr/>
          </p:nvSpPr>
          <p:spPr>
            <a:xfrm>
              <a:off x="-1" y="188959"/>
              <a:ext cx="1799577"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1600" tIns="101600" rIns="101600" bIns="101600" numCol="1" anchor="ctr">
              <a:spAutoFit/>
            </a:bodyPr>
            <a:lstStyle>
              <a:lvl1pPr algn="ctr">
                <a:defRPr b="1" sz="2400">
                  <a:solidFill>
                    <a:srgbClr val="FFFFFF"/>
                  </a:solidFill>
                  <a:latin typeface="Microsoft YaHei"/>
                  <a:ea typeface="Microsoft YaHei"/>
                  <a:cs typeface="Microsoft YaHei"/>
                  <a:sym typeface="Microsoft YaHei"/>
                </a:defRPr>
              </a:lvl1pPr>
            </a:lstStyle>
            <a:p>
              <a:pPr/>
              <a:r>
                <a:t>Accuracy</a:t>
              </a:r>
            </a:p>
          </p:txBody>
        </p:sp>
      </p:grpSp>
      <p:grpSp>
        <p:nvGrpSpPr>
          <p:cNvPr id="248" name="Google Shape;443;p36"/>
          <p:cNvGrpSpPr/>
          <p:nvPr/>
        </p:nvGrpSpPr>
        <p:grpSpPr>
          <a:xfrm>
            <a:off x="4588326" y="1649170"/>
            <a:ext cx="1668948" cy="949420"/>
            <a:chOff x="0" y="0"/>
            <a:chExt cx="1668946" cy="949418"/>
          </a:xfrm>
        </p:grpSpPr>
        <p:sp>
          <p:nvSpPr>
            <p:cNvPr id="246" name="Rectangle"/>
            <p:cNvSpPr/>
            <p:nvPr/>
          </p:nvSpPr>
          <p:spPr>
            <a:xfrm>
              <a:off x="0" y="0"/>
              <a:ext cx="1668947" cy="949419"/>
            </a:xfrm>
            <a:prstGeom prst="rect">
              <a:avLst/>
            </a:prstGeom>
            <a:solidFill>
              <a:srgbClr val="0070C0"/>
            </a:solidFill>
            <a:ln w="12700" cap="flat">
              <a:noFill/>
              <a:miter lim="400000"/>
            </a:ln>
            <a:effectLst/>
          </p:spPr>
          <p:txBody>
            <a:bodyPr wrap="square" lIns="0" tIns="0" rIns="0" bIns="0" numCol="1" anchor="ctr">
              <a:noAutofit/>
            </a:bodyPr>
            <a:lstStyle/>
            <a:p>
              <a:pPr algn="ctr">
                <a:defRPr b="1" sz="2400">
                  <a:latin typeface="Microsoft YaHei"/>
                  <a:ea typeface="Microsoft YaHei"/>
                  <a:cs typeface="Microsoft YaHei"/>
                  <a:sym typeface="Microsoft YaHei"/>
                </a:defRPr>
              </a:pPr>
            </a:p>
          </p:txBody>
        </p:sp>
        <p:sp>
          <p:nvSpPr>
            <p:cNvPr id="247" name="Cost"/>
            <p:cNvSpPr txBox="1"/>
            <p:nvPr/>
          </p:nvSpPr>
          <p:spPr>
            <a:xfrm>
              <a:off x="0" y="188959"/>
              <a:ext cx="1668947"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1600" tIns="101600" rIns="101600" bIns="101600" numCol="1" anchor="ctr">
              <a:spAutoFit/>
            </a:bodyPr>
            <a:lstStyle>
              <a:lvl1pPr algn="ctr">
                <a:defRPr b="1" sz="2400">
                  <a:solidFill>
                    <a:srgbClr val="FFFFFF"/>
                  </a:solidFill>
                  <a:latin typeface="Microsoft YaHei"/>
                  <a:ea typeface="Microsoft YaHei"/>
                  <a:cs typeface="Microsoft YaHei"/>
                  <a:sym typeface="Microsoft YaHei"/>
                </a:defRPr>
              </a:lvl1pPr>
            </a:lstStyle>
            <a:p>
              <a:pPr/>
              <a:r>
                <a:t>Cost</a:t>
              </a:r>
            </a:p>
          </p:txBody>
        </p:sp>
      </p:grpSp>
      <p:grpSp>
        <p:nvGrpSpPr>
          <p:cNvPr id="251" name="Google Shape;443;p36"/>
          <p:cNvGrpSpPr/>
          <p:nvPr/>
        </p:nvGrpSpPr>
        <p:grpSpPr>
          <a:xfrm>
            <a:off x="6257273" y="3909450"/>
            <a:ext cx="2315227" cy="949420"/>
            <a:chOff x="0" y="0"/>
            <a:chExt cx="2315226" cy="949418"/>
          </a:xfrm>
        </p:grpSpPr>
        <p:sp>
          <p:nvSpPr>
            <p:cNvPr id="249" name="Rectangle"/>
            <p:cNvSpPr/>
            <p:nvPr/>
          </p:nvSpPr>
          <p:spPr>
            <a:xfrm>
              <a:off x="-1" y="0"/>
              <a:ext cx="2315228" cy="949419"/>
            </a:xfrm>
            <a:prstGeom prst="rect">
              <a:avLst/>
            </a:prstGeom>
            <a:solidFill>
              <a:srgbClr val="0070C0"/>
            </a:solidFill>
            <a:ln w="12700" cap="flat">
              <a:noFill/>
              <a:miter lim="400000"/>
            </a:ln>
            <a:effectLst/>
          </p:spPr>
          <p:txBody>
            <a:bodyPr wrap="square" lIns="0" tIns="0" rIns="0" bIns="0" numCol="1" anchor="ctr">
              <a:noAutofit/>
            </a:bodyPr>
            <a:lstStyle/>
            <a:p>
              <a:pPr algn="ctr">
                <a:defRPr b="1" sz="2400">
                  <a:latin typeface="Microsoft YaHei"/>
                  <a:ea typeface="Microsoft YaHei"/>
                  <a:cs typeface="Microsoft YaHei"/>
                  <a:sym typeface="Microsoft YaHei"/>
                </a:defRPr>
              </a:pPr>
            </a:p>
          </p:txBody>
        </p:sp>
        <p:sp>
          <p:nvSpPr>
            <p:cNvPr id="250" name="Performance"/>
            <p:cNvSpPr txBox="1"/>
            <p:nvPr/>
          </p:nvSpPr>
          <p:spPr>
            <a:xfrm>
              <a:off x="-1" y="188959"/>
              <a:ext cx="2315228" cy="57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1600" tIns="101600" rIns="101600" bIns="101600" numCol="1" anchor="ctr">
              <a:spAutoFit/>
            </a:bodyPr>
            <a:lstStyle>
              <a:lvl1pPr algn="ctr">
                <a:defRPr b="1" sz="2400">
                  <a:solidFill>
                    <a:srgbClr val="FFFFFF"/>
                  </a:solidFill>
                  <a:latin typeface="Microsoft YaHei"/>
                  <a:ea typeface="Microsoft YaHei"/>
                  <a:cs typeface="Microsoft YaHei"/>
                  <a:sym typeface="Microsoft YaHei"/>
                </a:defRPr>
              </a:lvl1pPr>
            </a:lstStyle>
            <a:p>
              <a:pPr/>
              <a:r>
                <a:t>Performance</a:t>
              </a:r>
            </a:p>
          </p:txBody>
        </p:sp>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57" name="Group 9"/>
          <p:cNvGrpSpPr/>
          <p:nvPr/>
        </p:nvGrpSpPr>
        <p:grpSpPr>
          <a:xfrm>
            <a:off x="948309" y="1044444"/>
            <a:ext cx="1819436" cy="2327661"/>
            <a:chOff x="0" y="0"/>
            <a:chExt cx="1819434" cy="2327660"/>
          </a:xfrm>
        </p:grpSpPr>
        <p:grpSp>
          <p:nvGrpSpPr>
            <p:cNvPr id="255" name="Oval 2"/>
            <p:cNvGrpSpPr/>
            <p:nvPr/>
          </p:nvGrpSpPr>
          <p:grpSpPr>
            <a:xfrm>
              <a:off x="-1" y="508226"/>
              <a:ext cx="1819436" cy="1819435"/>
              <a:chOff x="0" y="0"/>
              <a:chExt cx="1819434" cy="1819434"/>
            </a:xfrm>
          </p:grpSpPr>
          <p:sp>
            <p:nvSpPr>
              <p:cNvPr id="253" name="Circle"/>
              <p:cNvSpPr/>
              <p:nvPr/>
            </p:nvSpPr>
            <p:spPr>
              <a:xfrm>
                <a:off x="-1" y="-1"/>
                <a:ext cx="1819436" cy="1819436"/>
              </a:xfrm>
              <a:prstGeom prst="ellipse">
                <a:avLst/>
              </a:prstGeom>
              <a:gradFill flip="none" rotWithShape="1">
                <a:gsLst>
                  <a:gs pos="0">
                    <a:schemeClr val="accent2"/>
                  </a:gs>
                  <a:gs pos="50000">
                    <a:schemeClr val="accent1"/>
                  </a:gs>
                  <a:gs pos="100000">
                    <a:schemeClr val="accent1"/>
                  </a:gs>
                </a:gsLst>
                <a:lin ang="2700000" scaled="0"/>
              </a:gradFill>
              <a:ln w="12700" cap="flat">
                <a:noFill/>
                <a:miter lim="400000"/>
              </a:ln>
              <a:effectLst/>
            </p:spPr>
            <p:txBody>
              <a:bodyPr wrap="square" lIns="0" tIns="0" rIns="0" bIns="0" numCol="1" anchor="ctr">
                <a:noAutofit/>
              </a:bodyPr>
              <a:lstStyle/>
              <a:p>
                <a:pPr algn="ctr">
                  <a:defRPr b="1" sz="2000">
                    <a:solidFill>
                      <a:srgbClr val="FFFFFF"/>
                    </a:solidFill>
                  </a:defRPr>
                </a:pPr>
              </a:p>
            </p:txBody>
          </p:sp>
          <p:sp>
            <p:nvSpPr>
              <p:cNvPr id="254" name="The Idea"/>
              <p:cNvSpPr txBox="1"/>
              <p:nvPr/>
            </p:nvSpPr>
            <p:spPr>
              <a:xfrm>
                <a:off x="312169" y="739626"/>
                <a:ext cx="1195095" cy="340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2000">
                    <a:solidFill>
                      <a:srgbClr val="FFFFFF"/>
                    </a:solidFill>
                  </a:defRPr>
                </a:pPr>
                <a:r>
                  <a:t>The</a:t>
                </a:r>
                <a:r>
                  <a:t> </a:t>
                </a:r>
                <a:r>
                  <a:t>Idea</a:t>
                </a:r>
              </a:p>
            </p:txBody>
          </p:sp>
        </p:grpSp>
        <p:sp>
          <p:nvSpPr>
            <p:cNvPr id="256" name="Rectangle 7"/>
            <p:cNvSpPr txBox="1"/>
            <p:nvPr/>
          </p:nvSpPr>
          <p:spPr>
            <a:xfrm>
              <a:off x="481203" y="0"/>
              <a:ext cx="857025"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lstStyle>
            <a:p>
              <a:pPr/>
              <a:r>
                <a:t>2018.10</a:t>
              </a:r>
            </a:p>
          </p:txBody>
        </p:sp>
      </p:grpSp>
      <p:grpSp>
        <p:nvGrpSpPr>
          <p:cNvPr id="262" name="Group 13"/>
          <p:cNvGrpSpPr/>
          <p:nvPr/>
        </p:nvGrpSpPr>
        <p:grpSpPr>
          <a:xfrm>
            <a:off x="3289466" y="1044444"/>
            <a:ext cx="1819436" cy="2327661"/>
            <a:chOff x="0" y="0"/>
            <a:chExt cx="1819434" cy="2327660"/>
          </a:xfrm>
        </p:grpSpPr>
        <p:grpSp>
          <p:nvGrpSpPr>
            <p:cNvPr id="260" name="Oval 14"/>
            <p:cNvGrpSpPr/>
            <p:nvPr/>
          </p:nvGrpSpPr>
          <p:grpSpPr>
            <a:xfrm>
              <a:off x="-1" y="508226"/>
              <a:ext cx="1819436" cy="1819435"/>
              <a:chOff x="0" y="0"/>
              <a:chExt cx="1819434" cy="1819434"/>
            </a:xfrm>
          </p:grpSpPr>
          <p:sp>
            <p:nvSpPr>
              <p:cNvPr id="258" name="Circle"/>
              <p:cNvSpPr/>
              <p:nvPr/>
            </p:nvSpPr>
            <p:spPr>
              <a:xfrm>
                <a:off x="-1" y="-1"/>
                <a:ext cx="1819436" cy="1819436"/>
              </a:xfrm>
              <a:prstGeom prst="ellipse">
                <a:avLst/>
              </a:prstGeom>
              <a:gradFill flip="none" rotWithShape="1">
                <a:gsLst>
                  <a:gs pos="0">
                    <a:srgbClr val="DBDBDB"/>
                  </a:gs>
                  <a:gs pos="50000">
                    <a:schemeClr val="accent3"/>
                  </a:gs>
                  <a:gs pos="100000">
                    <a:schemeClr val="accent3"/>
                  </a:gs>
                </a:gsLst>
                <a:lin ang="2700000" scaled="0"/>
              </a:gradFill>
              <a:ln w="12700" cap="flat">
                <a:noFill/>
                <a:miter lim="400000"/>
              </a:ln>
              <a:effectLst/>
            </p:spPr>
            <p:txBody>
              <a:bodyPr wrap="square" lIns="0" tIns="0" rIns="0" bIns="0" numCol="1" anchor="ctr">
                <a:noAutofit/>
              </a:bodyPr>
              <a:lstStyle/>
              <a:p>
                <a:pPr algn="ctr">
                  <a:defRPr b="1" sz="2000">
                    <a:solidFill>
                      <a:srgbClr val="FFFFFF"/>
                    </a:solidFill>
                  </a:defRPr>
                </a:pPr>
              </a:p>
            </p:txBody>
          </p:sp>
          <p:sp>
            <p:nvSpPr>
              <p:cNvPr id="259" name="Milvus 0.1…"/>
              <p:cNvSpPr txBox="1"/>
              <p:nvPr/>
            </p:nvSpPr>
            <p:spPr>
              <a:xfrm>
                <a:off x="312169" y="587226"/>
                <a:ext cx="1195095" cy="6449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2000">
                    <a:solidFill>
                      <a:srgbClr val="FFFFFF"/>
                    </a:solidFill>
                  </a:defRPr>
                </a:pPr>
                <a:r>
                  <a:t>Milvus</a:t>
                </a:r>
                <a:r>
                  <a:t> </a:t>
                </a:r>
                <a:r>
                  <a:t>0.1</a:t>
                </a:r>
              </a:p>
              <a:p>
                <a:pPr algn="ctr">
                  <a:defRPr b="1" sz="2000">
                    <a:solidFill>
                      <a:srgbClr val="FFFFFF"/>
                    </a:solidFill>
                  </a:defRPr>
                </a:pPr>
                <a:r>
                  <a:t>Release</a:t>
                </a:r>
              </a:p>
            </p:txBody>
          </p:sp>
        </p:grpSp>
        <p:sp>
          <p:nvSpPr>
            <p:cNvPr id="261" name="Rectangle 15"/>
            <p:cNvSpPr txBox="1"/>
            <p:nvPr/>
          </p:nvSpPr>
          <p:spPr>
            <a:xfrm>
              <a:off x="481204" y="0"/>
              <a:ext cx="857026"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lstStyle>
            <a:p>
              <a:pPr/>
              <a:r>
                <a:t>2019.04</a:t>
              </a:r>
            </a:p>
          </p:txBody>
        </p:sp>
      </p:grpSp>
      <p:grpSp>
        <p:nvGrpSpPr>
          <p:cNvPr id="267" name="Group 16"/>
          <p:cNvGrpSpPr/>
          <p:nvPr/>
        </p:nvGrpSpPr>
        <p:grpSpPr>
          <a:xfrm>
            <a:off x="5630622" y="1044444"/>
            <a:ext cx="1819436" cy="2327661"/>
            <a:chOff x="0" y="0"/>
            <a:chExt cx="1819434" cy="2327660"/>
          </a:xfrm>
        </p:grpSpPr>
        <p:grpSp>
          <p:nvGrpSpPr>
            <p:cNvPr id="265" name="Oval 17"/>
            <p:cNvGrpSpPr/>
            <p:nvPr/>
          </p:nvGrpSpPr>
          <p:grpSpPr>
            <a:xfrm>
              <a:off x="-1" y="508226"/>
              <a:ext cx="1819436" cy="1819435"/>
              <a:chOff x="0" y="0"/>
              <a:chExt cx="1819434" cy="1819434"/>
            </a:xfrm>
          </p:grpSpPr>
          <p:sp>
            <p:nvSpPr>
              <p:cNvPr id="263" name="Circle"/>
              <p:cNvSpPr/>
              <p:nvPr/>
            </p:nvSpPr>
            <p:spPr>
              <a:xfrm>
                <a:off x="-1" y="-1"/>
                <a:ext cx="1819436" cy="1819436"/>
              </a:xfrm>
              <a:prstGeom prst="ellipse">
                <a:avLst/>
              </a:prstGeom>
              <a:gradFill flip="none" rotWithShape="1">
                <a:gsLst>
                  <a:gs pos="0">
                    <a:srgbClr val="FFD966"/>
                  </a:gs>
                  <a:gs pos="48000">
                    <a:schemeClr val="accent4"/>
                  </a:gs>
                  <a:gs pos="100000">
                    <a:schemeClr val="accent4"/>
                  </a:gs>
                </a:gsLst>
                <a:lin ang="2700000" scaled="0"/>
              </a:gradFill>
              <a:ln w="12700" cap="flat">
                <a:noFill/>
                <a:miter lim="400000"/>
              </a:ln>
              <a:effectLst/>
            </p:spPr>
            <p:txBody>
              <a:bodyPr wrap="square" lIns="0" tIns="0" rIns="0" bIns="0" numCol="1" anchor="ctr">
                <a:noAutofit/>
              </a:bodyPr>
              <a:lstStyle/>
              <a:p>
                <a:pPr algn="ctr">
                  <a:defRPr b="1" sz="2000">
                    <a:solidFill>
                      <a:srgbClr val="FFFFFF"/>
                    </a:solidFill>
                  </a:defRPr>
                </a:pPr>
              </a:p>
            </p:txBody>
          </p:sp>
          <p:sp>
            <p:nvSpPr>
              <p:cNvPr id="264" name="1st Seed…"/>
              <p:cNvSpPr txBox="1"/>
              <p:nvPr/>
            </p:nvSpPr>
            <p:spPr>
              <a:xfrm>
                <a:off x="312169" y="587226"/>
                <a:ext cx="1195095" cy="6449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2000">
                    <a:solidFill>
                      <a:srgbClr val="FFFFFF"/>
                    </a:solidFill>
                  </a:defRPr>
                </a:pPr>
                <a:r>
                  <a:t>1</a:t>
                </a:r>
                <a:r>
                  <a:rPr baseline="30000"/>
                  <a:t>st</a:t>
                </a:r>
                <a:r>
                  <a:t> </a:t>
                </a:r>
                <a:r>
                  <a:t>Seed</a:t>
                </a:r>
              </a:p>
              <a:p>
                <a:pPr algn="ctr">
                  <a:defRPr b="1" sz="2000">
                    <a:solidFill>
                      <a:srgbClr val="FFFFFF"/>
                    </a:solidFill>
                  </a:defRPr>
                </a:pPr>
                <a:r>
                  <a:t>User</a:t>
                </a:r>
              </a:p>
            </p:txBody>
          </p:sp>
        </p:grpSp>
        <p:sp>
          <p:nvSpPr>
            <p:cNvPr id="266" name="Rectangle 18"/>
            <p:cNvSpPr txBox="1"/>
            <p:nvPr/>
          </p:nvSpPr>
          <p:spPr>
            <a:xfrm>
              <a:off x="481204" y="0"/>
              <a:ext cx="857026"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lstStyle>
            <a:p>
              <a:pPr/>
              <a:r>
                <a:t>2019.06</a:t>
              </a:r>
            </a:p>
          </p:txBody>
        </p:sp>
      </p:grpSp>
      <p:grpSp>
        <p:nvGrpSpPr>
          <p:cNvPr id="272" name="Group 20"/>
          <p:cNvGrpSpPr/>
          <p:nvPr/>
        </p:nvGrpSpPr>
        <p:grpSpPr>
          <a:xfrm>
            <a:off x="948309" y="3803946"/>
            <a:ext cx="1819436" cy="2327662"/>
            <a:chOff x="0" y="0"/>
            <a:chExt cx="1819434" cy="2327660"/>
          </a:xfrm>
        </p:grpSpPr>
        <p:grpSp>
          <p:nvGrpSpPr>
            <p:cNvPr id="270" name="Oval 21"/>
            <p:cNvGrpSpPr/>
            <p:nvPr/>
          </p:nvGrpSpPr>
          <p:grpSpPr>
            <a:xfrm>
              <a:off x="-1" y="508226"/>
              <a:ext cx="1819436" cy="1819435"/>
              <a:chOff x="0" y="0"/>
              <a:chExt cx="1819434" cy="1819434"/>
            </a:xfrm>
          </p:grpSpPr>
          <p:sp>
            <p:nvSpPr>
              <p:cNvPr id="268" name="Circle"/>
              <p:cNvSpPr/>
              <p:nvPr/>
            </p:nvSpPr>
            <p:spPr>
              <a:xfrm>
                <a:off x="-1" y="-1"/>
                <a:ext cx="1819436" cy="1819436"/>
              </a:xfrm>
              <a:prstGeom prst="ellipse">
                <a:avLst/>
              </a:prstGeom>
              <a:gradFill flip="none" rotWithShape="1">
                <a:gsLst>
                  <a:gs pos="0">
                    <a:srgbClr val="BDD7EE"/>
                  </a:gs>
                  <a:gs pos="50000">
                    <a:schemeClr val="accent5"/>
                  </a:gs>
                  <a:gs pos="100000">
                    <a:srgbClr val="9DC3E6"/>
                  </a:gs>
                </a:gsLst>
                <a:lin ang="2700000" scaled="0"/>
              </a:gradFill>
              <a:ln w="12700" cap="flat">
                <a:noFill/>
                <a:miter lim="400000"/>
              </a:ln>
              <a:effectLst/>
            </p:spPr>
            <p:txBody>
              <a:bodyPr wrap="square" lIns="0" tIns="0" rIns="0" bIns="0" numCol="1" anchor="ctr">
                <a:noAutofit/>
              </a:bodyPr>
              <a:lstStyle/>
              <a:p>
                <a:pPr algn="ctr">
                  <a:defRPr b="1" sz="2000">
                    <a:solidFill>
                      <a:srgbClr val="FFFFFF"/>
                    </a:solidFill>
                  </a:defRPr>
                </a:pPr>
              </a:p>
            </p:txBody>
          </p:sp>
          <p:sp>
            <p:nvSpPr>
              <p:cNvPr id="269" name="Open…"/>
              <p:cNvSpPr txBox="1"/>
              <p:nvPr/>
            </p:nvSpPr>
            <p:spPr>
              <a:xfrm>
                <a:off x="312169" y="587226"/>
                <a:ext cx="1195095" cy="6449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2000">
                    <a:solidFill>
                      <a:srgbClr val="FFFFFF"/>
                    </a:solidFill>
                  </a:defRPr>
                </a:pPr>
                <a:r>
                  <a:t>Open</a:t>
                </a:r>
              </a:p>
              <a:p>
                <a:pPr algn="ctr">
                  <a:defRPr b="1" sz="2000">
                    <a:solidFill>
                      <a:srgbClr val="FFFFFF"/>
                    </a:solidFill>
                  </a:defRPr>
                </a:pPr>
                <a:r>
                  <a:t>Source</a:t>
                </a:r>
              </a:p>
            </p:txBody>
          </p:sp>
        </p:grpSp>
        <p:sp>
          <p:nvSpPr>
            <p:cNvPr id="271" name="Rectangle 22"/>
            <p:cNvSpPr txBox="1"/>
            <p:nvPr/>
          </p:nvSpPr>
          <p:spPr>
            <a:xfrm>
              <a:off x="481205" y="0"/>
              <a:ext cx="857026"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lstStyle>
            <a:p>
              <a:pPr/>
              <a:r>
                <a:t>2019.10</a:t>
              </a:r>
            </a:p>
          </p:txBody>
        </p:sp>
      </p:grpSp>
      <p:grpSp>
        <p:nvGrpSpPr>
          <p:cNvPr id="277" name="Group 23"/>
          <p:cNvGrpSpPr/>
          <p:nvPr/>
        </p:nvGrpSpPr>
        <p:grpSpPr>
          <a:xfrm>
            <a:off x="3289466" y="3803946"/>
            <a:ext cx="1819436" cy="2327662"/>
            <a:chOff x="0" y="0"/>
            <a:chExt cx="1819434" cy="2327660"/>
          </a:xfrm>
        </p:grpSpPr>
        <p:grpSp>
          <p:nvGrpSpPr>
            <p:cNvPr id="275" name="Oval 24"/>
            <p:cNvGrpSpPr/>
            <p:nvPr/>
          </p:nvGrpSpPr>
          <p:grpSpPr>
            <a:xfrm>
              <a:off x="-1" y="508226"/>
              <a:ext cx="1819436" cy="1819435"/>
              <a:chOff x="0" y="0"/>
              <a:chExt cx="1819434" cy="1819434"/>
            </a:xfrm>
          </p:grpSpPr>
          <p:sp>
            <p:nvSpPr>
              <p:cNvPr id="273" name="Circle"/>
              <p:cNvSpPr/>
              <p:nvPr/>
            </p:nvSpPr>
            <p:spPr>
              <a:xfrm>
                <a:off x="-1" y="-1"/>
                <a:ext cx="1819436" cy="1819436"/>
              </a:xfrm>
              <a:prstGeom prst="ellipse">
                <a:avLst/>
              </a:prstGeom>
              <a:gradFill flip="none" rotWithShape="1">
                <a:gsLst>
                  <a:gs pos="0">
                    <a:schemeClr val="accent6"/>
                  </a:gs>
                  <a:gs pos="50000">
                    <a:srgbClr val="A9D18E"/>
                  </a:gs>
                  <a:gs pos="100000">
                    <a:srgbClr val="A9D18E"/>
                  </a:gs>
                </a:gsLst>
                <a:lin ang="2700000" scaled="0"/>
              </a:gradFill>
              <a:ln w="12700" cap="flat">
                <a:noFill/>
                <a:miter lim="400000"/>
              </a:ln>
              <a:effectLst/>
            </p:spPr>
            <p:txBody>
              <a:bodyPr wrap="square" lIns="0" tIns="0" rIns="0" bIns="0" numCol="1" anchor="ctr">
                <a:noAutofit/>
              </a:bodyPr>
              <a:lstStyle/>
              <a:p>
                <a:pPr algn="ctr">
                  <a:defRPr b="1" sz="2000">
                    <a:solidFill>
                      <a:srgbClr val="FFFFFF"/>
                    </a:solidFill>
                  </a:defRPr>
                </a:pPr>
              </a:p>
            </p:txBody>
          </p:sp>
          <p:sp>
            <p:nvSpPr>
              <p:cNvPr id="274" name="Joined…"/>
              <p:cNvSpPr txBox="1"/>
              <p:nvPr/>
            </p:nvSpPr>
            <p:spPr>
              <a:xfrm>
                <a:off x="312169" y="587226"/>
                <a:ext cx="1195095" cy="6449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2000">
                    <a:solidFill>
                      <a:srgbClr val="FFFFFF"/>
                    </a:solidFill>
                  </a:defRPr>
                </a:pPr>
                <a:r>
                  <a:t>Joined</a:t>
                </a:r>
              </a:p>
              <a:p>
                <a:pPr algn="ctr">
                  <a:defRPr b="1" sz="2000">
                    <a:solidFill>
                      <a:srgbClr val="FFFFFF"/>
                    </a:solidFill>
                  </a:defRPr>
                </a:pPr>
                <a:r>
                  <a:t>LF&amp;AI</a:t>
                </a:r>
              </a:p>
            </p:txBody>
          </p:sp>
        </p:grpSp>
        <p:sp>
          <p:nvSpPr>
            <p:cNvPr id="276" name="Rectangle 25"/>
            <p:cNvSpPr txBox="1"/>
            <p:nvPr/>
          </p:nvSpPr>
          <p:spPr>
            <a:xfrm>
              <a:off x="481207" y="0"/>
              <a:ext cx="857025"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lstStyle>
            <a:p>
              <a:pPr/>
              <a:r>
                <a:t>2020.03</a:t>
              </a:r>
            </a:p>
          </p:txBody>
        </p:sp>
      </p:grpSp>
      <p:grpSp>
        <p:nvGrpSpPr>
          <p:cNvPr id="282" name="Group 26"/>
          <p:cNvGrpSpPr/>
          <p:nvPr/>
        </p:nvGrpSpPr>
        <p:grpSpPr>
          <a:xfrm>
            <a:off x="5630622" y="3803946"/>
            <a:ext cx="1819436" cy="2327662"/>
            <a:chOff x="0" y="0"/>
            <a:chExt cx="1819434" cy="2327660"/>
          </a:xfrm>
        </p:grpSpPr>
        <p:grpSp>
          <p:nvGrpSpPr>
            <p:cNvPr id="280" name="Oval 27"/>
            <p:cNvGrpSpPr/>
            <p:nvPr/>
          </p:nvGrpSpPr>
          <p:grpSpPr>
            <a:xfrm>
              <a:off x="-1" y="508226"/>
              <a:ext cx="1819436" cy="1819435"/>
              <a:chOff x="0" y="0"/>
              <a:chExt cx="1819434" cy="1819434"/>
            </a:xfrm>
          </p:grpSpPr>
          <p:sp>
            <p:nvSpPr>
              <p:cNvPr id="278" name="Circle"/>
              <p:cNvSpPr/>
              <p:nvPr/>
            </p:nvSpPr>
            <p:spPr>
              <a:xfrm>
                <a:off x="-1" y="-1"/>
                <a:ext cx="1819436" cy="1819436"/>
              </a:xfrm>
              <a:prstGeom prst="ellipse">
                <a:avLst/>
              </a:prstGeom>
              <a:gradFill flip="none" rotWithShape="1">
                <a:gsLst>
                  <a:gs pos="0">
                    <a:srgbClr val="DBDBDB"/>
                  </a:gs>
                  <a:gs pos="50000">
                    <a:schemeClr val="accent3"/>
                  </a:gs>
                  <a:gs pos="100000">
                    <a:srgbClr val="7C7C7C"/>
                  </a:gs>
                </a:gsLst>
                <a:lin ang="2700000" scaled="0"/>
              </a:gradFill>
              <a:ln w="12700" cap="flat">
                <a:noFill/>
                <a:miter lim="400000"/>
              </a:ln>
              <a:effectLst/>
            </p:spPr>
            <p:txBody>
              <a:bodyPr wrap="square" lIns="0" tIns="0" rIns="0" bIns="0" numCol="1" anchor="ctr">
                <a:noAutofit/>
              </a:bodyPr>
              <a:lstStyle/>
              <a:p>
                <a:pPr algn="ctr">
                  <a:defRPr b="1">
                    <a:solidFill>
                      <a:srgbClr val="FFFFFF"/>
                    </a:solidFill>
                  </a:defRPr>
                </a:pPr>
              </a:p>
            </p:txBody>
          </p:sp>
          <p:sp>
            <p:nvSpPr>
              <p:cNvPr id="279" name="Milvus 1.0…"/>
              <p:cNvSpPr txBox="1"/>
              <p:nvPr/>
            </p:nvSpPr>
            <p:spPr>
              <a:xfrm>
                <a:off x="312169" y="597123"/>
                <a:ext cx="1195095" cy="6251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a:solidFill>
                      <a:srgbClr val="FFFFFF"/>
                    </a:solidFill>
                  </a:defRPr>
                </a:pPr>
                <a:r>
                  <a:t>Milvus 1.0</a:t>
                </a:r>
              </a:p>
              <a:p>
                <a:pPr algn="ctr">
                  <a:defRPr b="1">
                    <a:solidFill>
                      <a:srgbClr val="FFFFFF"/>
                    </a:solidFill>
                  </a:defRPr>
                </a:pPr>
                <a:r>
                  <a:t>Release</a:t>
                </a:r>
              </a:p>
            </p:txBody>
          </p:sp>
        </p:grpSp>
        <p:sp>
          <p:nvSpPr>
            <p:cNvPr id="281" name="Rectangle 28"/>
            <p:cNvSpPr txBox="1"/>
            <p:nvPr/>
          </p:nvSpPr>
          <p:spPr>
            <a:xfrm>
              <a:off x="481206" y="0"/>
              <a:ext cx="857025"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lstStyle>
            <a:p>
              <a:pPr/>
              <a:r>
                <a:t>2021.03</a:t>
              </a:r>
            </a:p>
          </p:txBody>
        </p:sp>
      </p:grpSp>
      <p:sp>
        <p:nvSpPr>
          <p:cNvPr id="294" name="Straight Connector 36"/>
          <p:cNvSpPr/>
          <p:nvPr/>
        </p:nvSpPr>
        <p:spPr>
          <a:xfrm>
            <a:off x="5072837" y="2208274"/>
            <a:ext cx="59369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cubicBezTo>
                  <a:pt x="7200" y="0"/>
                  <a:pt x="14400" y="0"/>
                  <a:pt x="21600" y="0"/>
                </a:cubicBezTo>
              </a:path>
            </a:pathLst>
          </a:custGeom>
          <a:ln w="19050">
            <a:solidFill>
              <a:srgbClr val="B4C7E7"/>
            </a:solidFill>
            <a:miter/>
          </a:ln>
        </p:spPr>
        <p:txBody>
          <a:bodyPr/>
          <a:lstStyle/>
          <a:p>
            <a:pPr/>
          </a:p>
        </p:txBody>
      </p:sp>
      <p:sp>
        <p:nvSpPr>
          <p:cNvPr id="295" name="Straight Connector 38"/>
          <p:cNvSpPr/>
          <p:nvPr/>
        </p:nvSpPr>
        <p:spPr>
          <a:xfrm>
            <a:off x="2507555" y="2722283"/>
            <a:ext cx="3160617" cy="1862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19050">
            <a:solidFill>
              <a:srgbClr val="B4C7E7"/>
            </a:solidFill>
            <a:miter/>
          </a:ln>
        </p:spPr>
        <p:txBody>
          <a:bodyPr/>
          <a:lstStyle/>
          <a:p>
            <a:pPr/>
          </a:p>
        </p:txBody>
      </p:sp>
      <p:sp>
        <p:nvSpPr>
          <p:cNvPr id="296" name="Elbow Connector 51"/>
          <p:cNvSpPr/>
          <p:nvPr/>
        </p:nvSpPr>
        <p:spPr>
          <a:xfrm>
            <a:off x="1858010" y="3698240"/>
            <a:ext cx="2340610" cy="6134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lnTo>
                  <a:pt x="21600" y="21600"/>
                </a:lnTo>
              </a:path>
            </a:pathLst>
          </a:custGeom>
          <a:ln w="19050">
            <a:solidFill>
              <a:srgbClr val="B4C7E7"/>
            </a:solidFill>
            <a:miter/>
          </a:ln>
        </p:spPr>
        <p:txBody>
          <a:bodyPr/>
          <a:lstStyle/>
          <a:p>
            <a:pPr/>
          </a:p>
        </p:txBody>
      </p:sp>
      <p:sp>
        <p:nvSpPr>
          <p:cNvPr id="297" name="Straight Connector 55"/>
          <p:cNvSpPr/>
          <p:nvPr/>
        </p:nvSpPr>
        <p:spPr>
          <a:xfrm>
            <a:off x="5072837" y="4967777"/>
            <a:ext cx="593691" cy="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19050">
            <a:solidFill>
              <a:srgbClr val="B4C7E7"/>
            </a:solidFill>
            <a:miter/>
          </a:ln>
        </p:spPr>
        <p:txBody>
          <a:bodyPr/>
          <a:lstStyle/>
          <a:p>
            <a:pPr/>
          </a:p>
        </p:txBody>
      </p:sp>
      <p:sp>
        <p:nvSpPr>
          <p:cNvPr id="298" name="Straight Connector 58"/>
          <p:cNvSpPr/>
          <p:nvPr/>
        </p:nvSpPr>
        <p:spPr>
          <a:xfrm>
            <a:off x="5369762" y="2462388"/>
            <a:ext cx="885600" cy="18954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19050">
            <a:solidFill>
              <a:srgbClr val="B4C7E7"/>
            </a:solidFill>
            <a:miter/>
          </a:ln>
        </p:spPr>
        <p:txBody>
          <a:bodyPr/>
          <a:lstStyle/>
          <a:p>
            <a:pPr/>
          </a:p>
        </p:txBody>
      </p:sp>
      <p:sp>
        <p:nvSpPr>
          <p:cNvPr id="288" name="Straight Connector 61"/>
          <p:cNvSpPr/>
          <p:nvPr/>
        </p:nvSpPr>
        <p:spPr>
          <a:xfrm>
            <a:off x="7450056" y="5221890"/>
            <a:ext cx="2736548" cy="1"/>
          </a:xfrm>
          <a:prstGeom prst="line">
            <a:avLst/>
          </a:prstGeom>
          <a:ln w="19050">
            <a:solidFill>
              <a:srgbClr val="B4C7E7"/>
            </a:solidFill>
            <a:miter/>
          </a:ln>
        </p:spPr>
        <p:txBody>
          <a:bodyPr lIns="0" tIns="0" rIns="0" bIns="0"/>
          <a:lstStyle/>
          <a:p>
            <a:pPr/>
          </a:p>
        </p:txBody>
      </p:sp>
      <p:grpSp>
        <p:nvGrpSpPr>
          <p:cNvPr id="293" name="Group 29"/>
          <p:cNvGrpSpPr/>
          <p:nvPr/>
        </p:nvGrpSpPr>
        <p:grpSpPr>
          <a:xfrm>
            <a:off x="8807894" y="3372105"/>
            <a:ext cx="2513119" cy="3014579"/>
            <a:chOff x="0" y="0"/>
            <a:chExt cx="2513118" cy="3014578"/>
          </a:xfrm>
        </p:grpSpPr>
        <p:grpSp>
          <p:nvGrpSpPr>
            <p:cNvPr id="291" name="Oval 30"/>
            <p:cNvGrpSpPr/>
            <p:nvPr/>
          </p:nvGrpSpPr>
          <p:grpSpPr>
            <a:xfrm>
              <a:off x="-1" y="501460"/>
              <a:ext cx="2513120" cy="2513119"/>
              <a:chOff x="0" y="0"/>
              <a:chExt cx="2513118" cy="2513118"/>
            </a:xfrm>
          </p:grpSpPr>
          <p:sp>
            <p:nvSpPr>
              <p:cNvPr id="289" name="Circle"/>
              <p:cNvSpPr/>
              <p:nvPr/>
            </p:nvSpPr>
            <p:spPr>
              <a:xfrm>
                <a:off x="-1" y="-1"/>
                <a:ext cx="2513120" cy="2513120"/>
              </a:xfrm>
              <a:prstGeom prst="ellipse">
                <a:avLst/>
              </a:prstGeom>
              <a:gradFill flip="none" rotWithShape="1">
                <a:gsLst>
                  <a:gs pos="0">
                    <a:schemeClr val="accent2"/>
                  </a:gs>
                  <a:gs pos="50000">
                    <a:schemeClr val="accent1"/>
                  </a:gs>
                  <a:gs pos="100000">
                    <a:schemeClr val="accent1"/>
                  </a:gs>
                </a:gsLst>
                <a:lin ang="2700000" scaled="0"/>
              </a:gradFill>
              <a:ln w="12700" cap="flat">
                <a:noFill/>
                <a:miter lim="400000"/>
              </a:ln>
              <a:effectLst/>
            </p:spPr>
            <p:txBody>
              <a:bodyPr wrap="square" lIns="0" tIns="0" rIns="0" bIns="0" numCol="1" anchor="ctr">
                <a:noAutofit/>
              </a:bodyPr>
              <a:lstStyle/>
              <a:p>
                <a:pPr algn="ctr">
                  <a:defRPr b="1" sz="2400">
                    <a:solidFill>
                      <a:srgbClr val="FFFFFF"/>
                    </a:solidFill>
                  </a:defRPr>
                </a:pPr>
              </a:p>
            </p:txBody>
          </p:sp>
          <p:sp>
            <p:nvSpPr>
              <p:cNvPr id="290" name="Milvus 2.0.0rc1 Release"/>
              <p:cNvSpPr txBox="1"/>
              <p:nvPr/>
            </p:nvSpPr>
            <p:spPr>
              <a:xfrm>
                <a:off x="413756" y="692023"/>
                <a:ext cx="1685605" cy="11290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2400">
                    <a:solidFill>
                      <a:srgbClr val="FFFFFF"/>
                    </a:solidFill>
                  </a:defRPr>
                </a:lvl1pPr>
              </a:lstStyle>
              <a:p>
                <a:pPr/>
                <a:r>
                  <a:t>Milvus 2.0.0rc1 Release</a:t>
                </a:r>
              </a:p>
            </p:txBody>
          </p:sp>
        </p:grpSp>
        <p:sp>
          <p:nvSpPr>
            <p:cNvPr id="292" name="Rectangle 31"/>
            <p:cNvSpPr txBox="1"/>
            <p:nvPr/>
          </p:nvSpPr>
          <p:spPr>
            <a:xfrm>
              <a:off x="828047" y="0"/>
              <a:ext cx="857025"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lstStyle>
            <a:p>
              <a:pPr/>
              <a:r>
                <a:t>2021.06</a:t>
              </a:r>
            </a:p>
          </p:txBody>
        </p:sp>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04" name="Group 9"/>
          <p:cNvGrpSpPr/>
          <p:nvPr/>
        </p:nvGrpSpPr>
        <p:grpSpPr>
          <a:xfrm>
            <a:off x="948309" y="1044444"/>
            <a:ext cx="1819436" cy="2327661"/>
            <a:chOff x="0" y="0"/>
            <a:chExt cx="1819434" cy="2327660"/>
          </a:xfrm>
        </p:grpSpPr>
        <p:grpSp>
          <p:nvGrpSpPr>
            <p:cNvPr id="302" name="Oval 2"/>
            <p:cNvGrpSpPr/>
            <p:nvPr/>
          </p:nvGrpSpPr>
          <p:grpSpPr>
            <a:xfrm>
              <a:off x="-1" y="508226"/>
              <a:ext cx="1819436" cy="1819435"/>
              <a:chOff x="0" y="0"/>
              <a:chExt cx="1819434" cy="1819434"/>
            </a:xfrm>
          </p:grpSpPr>
          <p:sp>
            <p:nvSpPr>
              <p:cNvPr id="300" name="Circle"/>
              <p:cNvSpPr/>
              <p:nvPr/>
            </p:nvSpPr>
            <p:spPr>
              <a:xfrm>
                <a:off x="-1" y="-1"/>
                <a:ext cx="1819436" cy="1819436"/>
              </a:xfrm>
              <a:prstGeom prst="ellipse">
                <a:avLst/>
              </a:prstGeom>
              <a:gradFill flip="none" rotWithShape="1">
                <a:gsLst>
                  <a:gs pos="0">
                    <a:schemeClr val="accent2"/>
                  </a:gs>
                  <a:gs pos="50000">
                    <a:schemeClr val="accent1"/>
                  </a:gs>
                  <a:gs pos="100000">
                    <a:schemeClr val="accent1"/>
                  </a:gs>
                </a:gsLst>
                <a:lin ang="2700000" scaled="0"/>
              </a:gradFill>
              <a:ln w="12700" cap="flat">
                <a:noFill/>
                <a:miter lim="400000"/>
              </a:ln>
              <a:effectLst/>
            </p:spPr>
            <p:txBody>
              <a:bodyPr wrap="square" lIns="0" tIns="0" rIns="0" bIns="0" numCol="1" anchor="ctr">
                <a:noAutofit/>
              </a:bodyPr>
              <a:lstStyle/>
              <a:p>
                <a:pPr algn="ctr">
                  <a:defRPr b="1" sz="2000">
                    <a:solidFill>
                      <a:srgbClr val="FFFFFF"/>
                    </a:solidFill>
                  </a:defRPr>
                </a:pPr>
              </a:p>
            </p:txBody>
          </p:sp>
          <p:sp>
            <p:nvSpPr>
              <p:cNvPr id="301" name="The Idea"/>
              <p:cNvSpPr txBox="1"/>
              <p:nvPr/>
            </p:nvSpPr>
            <p:spPr>
              <a:xfrm>
                <a:off x="312169" y="739626"/>
                <a:ext cx="1195095" cy="340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2000">
                    <a:solidFill>
                      <a:srgbClr val="FFFFFF"/>
                    </a:solidFill>
                  </a:defRPr>
                </a:pPr>
                <a:r>
                  <a:t>The</a:t>
                </a:r>
                <a:r>
                  <a:t> </a:t>
                </a:r>
                <a:r>
                  <a:t>Idea</a:t>
                </a:r>
              </a:p>
            </p:txBody>
          </p:sp>
        </p:grpSp>
        <p:sp>
          <p:nvSpPr>
            <p:cNvPr id="303" name="Rectangle 7"/>
            <p:cNvSpPr txBox="1"/>
            <p:nvPr/>
          </p:nvSpPr>
          <p:spPr>
            <a:xfrm>
              <a:off x="481203" y="0"/>
              <a:ext cx="857025"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lstStyle>
            <a:p>
              <a:pPr/>
              <a:r>
                <a:t>2018.10</a:t>
              </a:r>
            </a:p>
          </p:txBody>
        </p:sp>
      </p:grpSp>
      <p:grpSp>
        <p:nvGrpSpPr>
          <p:cNvPr id="309" name="Group 13"/>
          <p:cNvGrpSpPr/>
          <p:nvPr/>
        </p:nvGrpSpPr>
        <p:grpSpPr>
          <a:xfrm>
            <a:off x="3289466" y="1044444"/>
            <a:ext cx="1819436" cy="2327661"/>
            <a:chOff x="0" y="0"/>
            <a:chExt cx="1819434" cy="2327660"/>
          </a:xfrm>
        </p:grpSpPr>
        <p:grpSp>
          <p:nvGrpSpPr>
            <p:cNvPr id="307" name="Oval 14"/>
            <p:cNvGrpSpPr/>
            <p:nvPr/>
          </p:nvGrpSpPr>
          <p:grpSpPr>
            <a:xfrm>
              <a:off x="-1" y="508226"/>
              <a:ext cx="1819436" cy="1819435"/>
              <a:chOff x="0" y="0"/>
              <a:chExt cx="1819434" cy="1819434"/>
            </a:xfrm>
          </p:grpSpPr>
          <p:sp>
            <p:nvSpPr>
              <p:cNvPr id="305" name="Circle"/>
              <p:cNvSpPr/>
              <p:nvPr/>
            </p:nvSpPr>
            <p:spPr>
              <a:xfrm>
                <a:off x="-1" y="-1"/>
                <a:ext cx="1819436" cy="1819436"/>
              </a:xfrm>
              <a:prstGeom prst="ellipse">
                <a:avLst/>
              </a:prstGeom>
              <a:gradFill flip="none" rotWithShape="1">
                <a:gsLst>
                  <a:gs pos="0">
                    <a:srgbClr val="DBDBDB"/>
                  </a:gs>
                  <a:gs pos="50000">
                    <a:schemeClr val="accent3"/>
                  </a:gs>
                  <a:gs pos="100000">
                    <a:schemeClr val="accent3"/>
                  </a:gs>
                </a:gsLst>
                <a:lin ang="2700000" scaled="0"/>
              </a:gradFill>
              <a:ln w="12700" cap="flat">
                <a:noFill/>
                <a:miter lim="400000"/>
              </a:ln>
              <a:effectLst/>
            </p:spPr>
            <p:txBody>
              <a:bodyPr wrap="square" lIns="0" tIns="0" rIns="0" bIns="0" numCol="1" anchor="ctr">
                <a:noAutofit/>
              </a:bodyPr>
              <a:lstStyle/>
              <a:p>
                <a:pPr algn="ctr">
                  <a:defRPr b="1" sz="2000">
                    <a:solidFill>
                      <a:srgbClr val="FFFFFF"/>
                    </a:solidFill>
                  </a:defRPr>
                </a:pPr>
              </a:p>
            </p:txBody>
          </p:sp>
          <p:sp>
            <p:nvSpPr>
              <p:cNvPr id="306" name="Milvus 0.1…"/>
              <p:cNvSpPr txBox="1"/>
              <p:nvPr/>
            </p:nvSpPr>
            <p:spPr>
              <a:xfrm>
                <a:off x="312169" y="587226"/>
                <a:ext cx="1195095" cy="6449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2000">
                    <a:solidFill>
                      <a:srgbClr val="FFFFFF"/>
                    </a:solidFill>
                  </a:defRPr>
                </a:pPr>
                <a:r>
                  <a:t>Milvus</a:t>
                </a:r>
                <a:r>
                  <a:t> </a:t>
                </a:r>
                <a:r>
                  <a:t>0.1</a:t>
                </a:r>
              </a:p>
              <a:p>
                <a:pPr algn="ctr">
                  <a:defRPr b="1" sz="2000">
                    <a:solidFill>
                      <a:srgbClr val="FFFFFF"/>
                    </a:solidFill>
                  </a:defRPr>
                </a:pPr>
                <a:r>
                  <a:t>Release</a:t>
                </a:r>
              </a:p>
            </p:txBody>
          </p:sp>
        </p:grpSp>
        <p:sp>
          <p:nvSpPr>
            <p:cNvPr id="308" name="Rectangle 15"/>
            <p:cNvSpPr txBox="1"/>
            <p:nvPr/>
          </p:nvSpPr>
          <p:spPr>
            <a:xfrm>
              <a:off x="481204" y="0"/>
              <a:ext cx="857026"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lstStyle>
            <a:p>
              <a:pPr/>
              <a:r>
                <a:t>2019.04</a:t>
              </a:r>
            </a:p>
          </p:txBody>
        </p:sp>
      </p:grpSp>
      <p:grpSp>
        <p:nvGrpSpPr>
          <p:cNvPr id="314" name="Group 16"/>
          <p:cNvGrpSpPr/>
          <p:nvPr/>
        </p:nvGrpSpPr>
        <p:grpSpPr>
          <a:xfrm>
            <a:off x="5630622" y="1044444"/>
            <a:ext cx="1819436" cy="2327661"/>
            <a:chOff x="0" y="0"/>
            <a:chExt cx="1819434" cy="2327660"/>
          </a:xfrm>
        </p:grpSpPr>
        <p:grpSp>
          <p:nvGrpSpPr>
            <p:cNvPr id="312" name="Oval 17"/>
            <p:cNvGrpSpPr/>
            <p:nvPr/>
          </p:nvGrpSpPr>
          <p:grpSpPr>
            <a:xfrm>
              <a:off x="-1" y="508226"/>
              <a:ext cx="1819436" cy="1819435"/>
              <a:chOff x="0" y="0"/>
              <a:chExt cx="1819434" cy="1819434"/>
            </a:xfrm>
          </p:grpSpPr>
          <p:sp>
            <p:nvSpPr>
              <p:cNvPr id="310" name="Circle"/>
              <p:cNvSpPr/>
              <p:nvPr/>
            </p:nvSpPr>
            <p:spPr>
              <a:xfrm>
                <a:off x="-1" y="-1"/>
                <a:ext cx="1819436" cy="1819436"/>
              </a:xfrm>
              <a:prstGeom prst="ellipse">
                <a:avLst/>
              </a:prstGeom>
              <a:gradFill flip="none" rotWithShape="1">
                <a:gsLst>
                  <a:gs pos="0">
                    <a:srgbClr val="FFD966"/>
                  </a:gs>
                  <a:gs pos="48000">
                    <a:schemeClr val="accent4"/>
                  </a:gs>
                  <a:gs pos="100000">
                    <a:schemeClr val="accent4"/>
                  </a:gs>
                </a:gsLst>
                <a:lin ang="2700000" scaled="0"/>
              </a:gradFill>
              <a:ln w="12700" cap="flat">
                <a:noFill/>
                <a:miter lim="400000"/>
              </a:ln>
              <a:effectLst/>
            </p:spPr>
            <p:txBody>
              <a:bodyPr wrap="square" lIns="0" tIns="0" rIns="0" bIns="0" numCol="1" anchor="ctr">
                <a:noAutofit/>
              </a:bodyPr>
              <a:lstStyle/>
              <a:p>
                <a:pPr algn="ctr">
                  <a:defRPr b="1" sz="2000">
                    <a:solidFill>
                      <a:srgbClr val="FFFFFF"/>
                    </a:solidFill>
                  </a:defRPr>
                </a:pPr>
              </a:p>
            </p:txBody>
          </p:sp>
          <p:sp>
            <p:nvSpPr>
              <p:cNvPr id="311" name="1st Seed…"/>
              <p:cNvSpPr txBox="1"/>
              <p:nvPr/>
            </p:nvSpPr>
            <p:spPr>
              <a:xfrm>
                <a:off x="312169" y="587226"/>
                <a:ext cx="1195095" cy="6449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2000">
                    <a:solidFill>
                      <a:srgbClr val="FFFFFF"/>
                    </a:solidFill>
                  </a:defRPr>
                </a:pPr>
                <a:r>
                  <a:t>1</a:t>
                </a:r>
                <a:r>
                  <a:rPr baseline="30000"/>
                  <a:t>st</a:t>
                </a:r>
                <a:r>
                  <a:t> </a:t>
                </a:r>
                <a:r>
                  <a:t>Seed</a:t>
                </a:r>
              </a:p>
              <a:p>
                <a:pPr algn="ctr">
                  <a:defRPr b="1" sz="2000">
                    <a:solidFill>
                      <a:srgbClr val="FFFFFF"/>
                    </a:solidFill>
                  </a:defRPr>
                </a:pPr>
                <a:r>
                  <a:t>User</a:t>
                </a:r>
              </a:p>
            </p:txBody>
          </p:sp>
        </p:grpSp>
        <p:sp>
          <p:nvSpPr>
            <p:cNvPr id="313" name="Rectangle 18"/>
            <p:cNvSpPr txBox="1"/>
            <p:nvPr/>
          </p:nvSpPr>
          <p:spPr>
            <a:xfrm>
              <a:off x="481204" y="0"/>
              <a:ext cx="857026"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lstStyle>
            <a:p>
              <a:pPr/>
              <a:r>
                <a:t>2019.06</a:t>
              </a:r>
            </a:p>
          </p:txBody>
        </p:sp>
      </p:grpSp>
      <p:grpSp>
        <p:nvGrpSpPr>
          <p:cNvPr id="319" name="Group 20"/>
          <p:cNvGrpSpPr/>
          <p:nvPr/>
        </p:nvGrpSpPr>
        <p:grpSpPr>
          <a:xfrm>
            <a:off x="948309" y="3803946"/>
            <a:ext cx="1819436" cy="2327662"/>
            <a:chOff x="0" y="0"/>
            <a:chExt cx="1819434" cy="2327660"/>
          </a:xfrm>
        </p:grpSpPr>
        <p:grpSp>
          <p:nvGrpSpPr>
            <p:cNvPr id="317" name="Oval 21"/>
            <p:cNvGrpSpPr/>
            <p:nvPr/>
          </p:nvGrpSpPr>
          <p:grpSpPr>
            <a:xfrm>
              <a:off x="-1" y="508226"/>
              <a:ext cx="1819436" cy="1819435"/>
              <a:chOff x="0" y="0"/>
              <a:chExt cx="1819434" cy="1819434"/>
            </a:xfrm>
          </p:grpSpPr>
          <p:sp>
            <p:nvSpPr>
              <p:cNvPr id="315" name="Circle"/>
              <p:cNvSpPr/>
              <p:nvPr/>
            </p:nvSpPr>
            <p:spPr>
              <a:xfrm>
                <a:off x="-1" y="-1"/>
                <a:ext cx="1819436" cy="1819436"/>
              </a:xfrm>
              <a:prstGeom prst="ellipse">
                <a:avLst/>
              </a:prstGeom>
              <a:gradFill flip="none" rotWithShape="1">
                <a:gsLst>
                  <a:gs pos="0">
                    <a:srgbClr val="BDD7EE"/>
                  </a:gs>
                  <a:gs pos="50000">
                    <a:schemeClr val="accent5"/>
                  </a:gs>
                  <a:gs pos="100000">
                    <a:srgbClr val="9DC3E6"/>
                  </a:gs>
                </a:gsLst>
                <a:lin ang="2700000" scaled="0"/>
              </a:gradFill>
              <a:ln w="12700" cap="flat">
                <a:noFill/>
                <a:miter lim="400000"/>
              </a:ln>
              <a:effectLst/>
            </p:spPr>
            <p:txBody>
              <a:bodyPr wrap="square" lIns="0" tIns="0" rIns="0" bIns="0" numCol="1" anchor="ctr">
                <a:noAutofit/>
              </a:bodyPr>
              <a:lstStyle/>
              <a:p>
                <a:pPr algn="ctr">
                  <a:defRPr b="1" sz="2000">
                    <a:solidFill>
                      <a:srgbClr val="FFFFFF"/>
                    </a:solidFill>
                  </a:defRPr>
                </a:pPr>
              </a:p>
            </p:txBody>
          </p:sp>
          <p:sp>
            <p:nvSpPr>
              <p:cNvPr id="316" name="Open…"/>
              <p:cNvSpPr txBox="1"/>
              <p:nvPr/>
            </p:nvSpPr>
            <p:spPr>
              <a:xfrm>
                <a:off x="312169" y="587226"/>
                <a:ext cx="1195095" cy="6449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2000">
                    <a:solidFill>
                      <a:srgbClr val="FFFFFF"/>
                    </a:solidFill>
                  </a:defRPr>
                </a:pPr>
                <a:r>
                  <a:t>Open</a:t>
                </a:r>
              </a:p>
              <a:p>
                <a:pPr algn="ctr">
                  <a:defRPr b="1" sz="2000">
                    <a:solidFill>
                      <a:srgbClr val="FFFFFF"/>
                    </a:solidFill>
                  </a:defRPr>
                </a:pPr>
                <a:r>
                  <a:t>Source</a:t>
                </a:r>
              </a:p>
            </p:txBody>
          </p:sp>
        </p:grpSp>
        <p:sp>
          <p:nvSpPr>
            <p:cNvPr id="318" name="Rectangle 22"/>
            <p:cNvSpPr txBox="1"/>
            <p:nvPr/>
          </p:nvSpPr>
          <p:spPr>
            <a:xfrm>
              <a:off x="481205" y="0"/>
              <a:ext cx="857026"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lstStyle>
            <a:p>
              <a:pPr/>
              <a:r>
                <a:t>2019.10</a:t>
              </a:r>
            </a:p>
          </p:txBody>
        </p:sp>
      </p:grpSp>
      <p:grpSp>
        <p:nvGrpSpPr>
          <p:cNvPr id="324" name="Group 23"/>
          <p:cNvGrpSpPr/>
          <p:nvPr/>
        </p:nvGrpSpPr>
        <p:grpSpPr>
          <a:xfrm>
            <a:off x="3289466" y="3803946"/>
            <a:ext cx="1819436" cy="2327662"/>
            <a:chOff x="0" y="0"/>
            <a:chExt cx="1819434" cy="2327660"/>
          </a:xfrm>
        </p:grpSpPr>
        <p:grpSp>
          <p:nvGrpSpPr>
            <p:cNvPr id="322" name="Oval 24"/>
            <p:cNvGrpSpPr/>
            <p:nvPr/>
          </p:nvGrpSpPr>
          <p:grpSpPr>
            <a:xfrm>
              <a:off x="-1" y="508226"/>
              <a:ext cx="1819436" cy="1819435"/>
              <a:chOff x="0" y="0"/>
              <a:chExt cx="1819434" cy="1819434"/>
            </a:xfrm>
          </p:grpSpPr>
          <p:sp>
            <p:nvSpPr>
              <p:cNvPr id="320" name="Circle"/>
              <p:cNvSpPr/>
              <p:nvPr/>
            </p:nvSpPr>
            <p:spPr>
              <a:xfrm>
                <a:off x="-1" y="-1"/>
                <a:ext cx="1819436" cy="1819436"/>
              </a:xfrm>
              <a:prstGeom prst="ellipse">
                <a:avLst/>
              </a:prstGeom>
              <a:gradFill flip="none" rotWithShape="1">
                <a:gsLst>
                  <a:gs pos="0">
                    <a:schemeClr val="accent6"/>
                  </a:gs>
                  <a:gs pos="50000">
                    <a:srgbClr val="A9D18E"/>
                  </a:gs>
                  <a:gs pos="100000">
                    <a:srgbClr val="A9D18E"/>
                  </a:gs>
                </a:gsLst>
                <a:lin ang="2700000" scaled="0"/>
              </a:gradFill>
              <a:ln w="12700" cap="flat">
                <a:noFill/>
                <a:miter lim="400000"/>
              </a:ln>
              <a:effectLst/>
            </p:spPr>
            <p:txBody>
              <a:bodyPr wrap="square" lIns="0" tIns="0" rIns="0" bIns="0" numCol="1" anchor="ctr">
                <a:noAutofit/>
              </a:bodyPr>
              <a:lstStyle/>
              <a:p>
                <a:pPr algn="ctr">
                  <a:defRPr b="1" sz="2000">
                    <a:solidFill>
                      <a:srgbClr val="FFFFFF"/>
                    </a:solidFill>
                  </a:defRPr>
                </a:pPr>
              </a:p>
            </p:txBody>
          </p:sp>
          <p:sp>
            <p:nvSpPr>
              <p:cNvPr id="321" name="Joined…"/>
              <p:cNvSpPr txBox="1"/>
              <p:nvPr/>
            </p:nvSpPr>
            <p:spPr>
              <a:xfrm>
                <a:off x="312169" y="587226"/>
                <a:ext cx="1195095" cy="6449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2000">
                    <a:solidFill>
                      <a:srgbClr val="FFFFFF"/>
                    </a:solidFill>
                  </a:defRPr>
                </a:pPr>
                <a:r>
                  <a:t>Joined</a:t>
                </a:r>
              </a:p>
              <a:p>
                <a:pPr algn="ctr">
                  <a:defRPr b="1" sz="2000">
                    <a:solidFill>
                      <a:srgbClr val="FFFFFF"/>
                    </a:solidFill>
                  </a:defRPr>
                </a:pPr>
                <a:r>
                  <a:t>LF&amp;AI</a:t>
                </a:r>
              </a:p>
            </p:txBody>
          </p:sp>
        </p:grpSp>
        <p:sp>
          <p:nvSpPr>
            <p:cNvPr id="323" name="Rectangle 25"/>
            <p:cNvSpPr txBox="1"/>
            <p:nvPr/>
          </p:nvSpPr>
          <p:spPr>
            <a:xfrm>
              <a:off x="481207" y="0"/>
              <a:ext cx="857025"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lstStyle>
            <a:p>
              <a:pPr/>
              <a:r>
                <a:t>2020.03</a:t>
              </a:r>
            </a:p>
          </p:txBody>
        </p:sp>
      </p:grpSp>
      <p:grpSp>
        <p:nvGrpSpPr>
          <p:cNvPr id="329" name="Group 26"/>
          <p:cNvGrpSpPr/>
          <p:nvPr/>
        </p:nvGrpSpPr>
        <p:grpSpPr>
          <a:xfrm>
            <a:off x="5630622" y="3803946"/>
            <a:ext cx="1819436" cy="2327662"/>
            <a:chOff x="0" y="0"/>
            <a:chExt cx="1819434" cy="2327660"/>
          </a:xfrm>
        </p:grpSpPr>
        <p:grpSp>
          <p:nvGrpSpPr>
            <p:cNvPr id="327" name="Oval 27"/>
            <p:cNvGrpSpPr/>
            <p:nvPr/>
          </p:nvGrpSpPr>
          <p:grpSpPr>
            <a:xfrm>
              <a:off x="-1" y="508226"/>
              <a:ext cx="1819436" cy="1819435"/>
              <a:chOff x="0" y="0"/>
              <a:chExt cx="1819434" cy="1819434"/>
            </a:xfrm>
          </p:grpSpPr>
          <p:sp>
            <p:nvSpPr>
              <p:cNvPr id="325" name="Circle"/>
              <p:cNvSpPr/>
              <p:nvPr/>
            </p:nvSpPr>
            <p:spPr>
              <a:xfrm>
                <a:off x="-1" y="-1"/>
                <a:ext cx="1819436" cy="1819436"/>
              </a:xfrm>
              <a:prstGeom prst="ellipse">
                <a:avLst/>
              </a:prstGeom>
              <a:gradFill flip="none" rotWithShape="1">
                <a:gsLst>
                  <a:gs pos="0">
                    <a:srgbClr val="DBDBDB"/>
                  </a:gs>
                  <a:gs pos="50000">
                    <a:schemeClr val="accent3"/>
                  </a:gs>
                  <a:gs pos="100000">
                    <a:srgbClr val="7C7C7C"/>
                  </a:gs>
                </a:gsLst>
                <a:lin ang="2700000" scaled="0"/>
              </a:gradFill>
              <a:ln w="12700" cap="flat">
                <a:noFill/>
                <a:miter lim="400000"/>
              </a:ln>
              <a:effectLst/>
            </p:spPr>
            <p:txBody>
              <a:bodyPr wrap="square" lIns="0" tIns="0" rIns="0" bIns="0" numCol="1" anchor="ctr">
                <a:noAutofit/>
              </a:bodyPr>
              <a:lstStyle/>
              <a:p>
                <a:pPr algn="ctr">
                  <a:defRPr b="1">
                    <a:solidFill>
                      <a:srgbClr val="FFFFFF"/>
                    </a:solidFill>
                  </a:defRPr>
                </a:pPr>
              </a:p>
            </p:txBody>
          </p:sp>
          <p:sp>
            <p:nvSpPr>
              <p:cNvPr id="326" name="Milvus 1.0…"/>
              <p:cNvSpPr txBox="1"/>
              <p:nvPr/>
            </p:nvSpPr>
            <p:spPr>
              <a:xfrm>
                <a:off x="312169" y="597123"/>
                <a:ext cx="1195095" cy="6251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a:solidFill>
                      <a:srgbClr val="FFFFFF"/>
                    </a:solidFill>
                  </a:defRPr>
                </a:pPr>
                <a:r>
                  <a:t>Milvus 1.0</a:t>
                </a:r>
              </a:p>
              <a:p>
                <a:pPr algn="ctr">
                  <a:defRPr b="1">
                    <a:solidFill>
                      <a:srgbClr val="FFFFFF"/>
                    </a:solidFill>
                  </a:defRPr>
                </a:pPr>
                <a:r>
                  <a:t>Release</a:t>
                </a:r>
              </a:p>
            </p:txBody>
          </p:sp>
        </p:grpSp>
        <p:sp>
          <p:nvSpPr>
            <p:cNvPr id="328" name="Rectangle 28"/>
            <p:cNvSpPr txBox="1"/>
            <p:nvPr/>
          </p:nvSpPr>
          <p:spPr>
            <a:xfrm>
              <a:off x="481206" y="0"/>
              <a:ext cx="857025"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lstStyle>
            <a:p>
              <a:pPr/>
              <a:r>
                <a:t>2021.03</a:t>
              </a:r>
            </a:p>
          </p:txBody>
        </p:sp>
      </p:grpSp>
      <p:sp>
        <p:nvSpPr>
          <p:cNvPr id="342" name="Straight Connector 36"/>
          <p:cNvSpPr/>
          <p:nvPr/>
        </p:nvSpPr>
        <p:spPr>
          <a:xfrm>
            <a:off x="5072837" y="2208274"/>
            <a:ext cx="59369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cubicBezTo>
                  <a:pt x="7200" y="0"/>
                  <a:pt x="14400" y="0"/>
                  <a:pt x="21600" y="0"/>
                </a:cubicBezTo>
              </a:path>
            </a:pathLst>
          </a:custGeom>
          <a:ln w="19050">
            <a:solidFill>
              <a:srgbClr val="B4C7E7"/>
            </a:solidFill>
            <a:miter/>
          </a:ln>
        </p:spPr>
        <p:txBody>
          <a:bodyPr/>
          <a:lstStyle/>
          <a:p>
            <a:pPr/>
          </a:p>
        </p:txBody>
      </p:sp>
      <p:sp>
        <p:nvSpPr>
          <p:cNvPr id="343" name="Straight Connector 38"/>
          <p:cNvSpPr/>
          <p:nvPr/>
        </p:nvSpPr>
        <p:spPr>
          <a:xfrm>
            <a:off x="2507555" y="2722283"/>
            <a:ext cx="3160617" cy="1862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19050">
            <a:solidFill>
              <a:srgbClr val="B4C7E7"/>
            </a:solidFill>
            <a:miter/>
          </a:ln>
        </p:spPr>
        <p:txBody>
          <a:bodyPr/>
          <a:lstStyle/>
          <a:p>
            <a:pPr/>
          </a:p>
        </p:txBody>
      </p:sp>
      <p:sp>
        <p:nvSpPr>
          <p:cNvPr id="344" name="Elbow Connector 51"/>
          <p:cNvSpPr/>
          <p:nvPr/>
        </p:nvSpPr>
        <p:spPr>
          <a:xfrm>
            <a:off x="1858010" y="3698240"/>
            <a:ext cx="2340610" cy="6134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lnTo>
                  <a:pt x="21600" y="21600"/>
                </a:lnTo>
              </a:path>
            </a:pathLst>
          </a:custGeom>
          <a:ln w="19050">
            <a:solidFill>
              <a:srgbClr val="B4C7E7"/>
            </a:solidFill>
            <a:miter/>
          </a:ln>
        </p:spPr>
        <p:txBody>
          <a:bodyPr/>
          <a:lstStyle/>
          <a:p>
            <a:pPr/>
          </a:p>
        </p:txBody>
      </p:sp>
      <p:sp>
        <p:nvSpPr>
          <p:cNvPr id="345" name="Straight Connector 55"/>
          <p:cNvSpPr/>
          <p:nvPr/>
        </p:nvSpPr>
        <p:spPr>
          <a:xfrm>
            <a:off x="5072837" y="4967777"/>
            <a:ext cx="593691" cy="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19050">
            <a:solidFill>
              <a:srgbClr val="B4C7E7"/>
            </a:solidFill>
            <a:miter/>
          </a:ln>
        </p:spPr>
        <p:txBody>
          <a:bodyPr/>
          <a:lstStyle/>
          <a:p>
            <a:pPr/>
          </a:p>
        </p:txBody>
      </p:sp>
      <p:sp>
        <p:nvSpPr>
          <p:cNvPr id="346" name="Straight Connector 58"/>
          <p:cNvSpPr/>
          <p:nvPr/>
        </p:nvSpPr>
        <p:spPr>
          <a:xfrm>
            <a:off x="5369762" y="2462388"/>
            <a:ext cx="885600" cy="18954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19050">
            <a:solidFill>
              <a:srgbClr val="B4C7E7"/>
            </a:solidFill>
            <a:miter/>
          </a:ln>
        </p:spPr>
        <p:txBody>
          <a:bodyPr/>
          <a:lstStyle/>
          <a:p>
            <a:pPr/>
          </a:p>
        </p:txBody>
      </p:sp>
      <p:sp>
        <p:nvSpPr>
          <p:cNvPr id="335" name="Straight Connector 61"/>
          <p:cNvSpPr/>
          <p:nvPr/>
        </p:nvSpPr>
        <p:spPr>
          <a:xfrm>
            <a:off x="7450056" y="5221890"/>
            <a:ext cx="2736548" cy="1"/>
          </a:xfrm>
          <a:prstGeom prst="line">
            <a:avLst/>
          </a:prstGeom>
          <a:ln w="19050">
            <a:solidFill>
              <a:srgbClr val="B4C7E7"/>
            </a:solidFill>
            <a:miter/>
          </a:ln>
        </p:spPr>
        <p:txBody>
          <a:bodyPr lIns="0" tIns="0" rIns="0" bIns="0"/>
          <a:lstStyle/>
          <a:p>
            <a:pPr/>
          </a:p>
        </p:txBody>
      </p:sp>
      <p:grpSp>
        <p:nvGrpSpPr>
          <p:cNvPr id="340" name="Group 29"/>
          <p:cNvGrpSpPr/>
          <p:nvPr/>
        </p:nvGrpSpPr>
        <p:grpSpPr>
          <a:xfrm>
            <a:off x="8807894" y="3372105"/>
            <a:ext cx="2513119" cy="3014579"/>
            <a:chOff x="0" y="0"/>
            <a:chExt cx="2513118" cy="3014578"/>
          </a:xfrm>
        </p:grpSpPr>
        <p:grpSp>
          <p:nvGrpSpPr>
            <p:cNvPr id="338" name="Oval 30"/>
            <p:cNvGrpSpPr/>
            <p:nvPr/>
          </p:nvGrpSpPr>
          <p:grpSpPr>
            <a:xfrm>
              <a:off x="-1" y="501460"/>
              <a:ext cx="2513120" cy="2513119"/>
              <a:chOff x="0" y="0"/>
              <a:chExt cx="2513118" cy="2513118"/>
            </a:xfrm>
          </p:grpSpPr>
          <p:sp>
            <p:nvSpPr>
              <p:cNvPr id="336" name="Circle"/>
              <p:cNvSpPr/>
              <p:nvPr/>
            </p:nvSpPr>
            <p:spPr>
              <a:xfrm>
                <a:off x="-1" y="-1"/>
                <a:ext cx="2513120" cy="2513120"/>
              </a:xfrm>
              <a:prstGeom prst="ellipse">
                <a:avLst/>
              </a:prstGeom>
              <a:gradFill flip="none" rotWithShape="1">
                <a:gsLst>
                  <a:gs pos="0">
                    <a:schemeClr val="accent2"/>
                  </a:gs>
                  <a:gs pos="50000">
                    <a:schemeClr val="accent1"/>
                  </a:gs>
                  <a:gs pos="100000">
                    <a:schemeClr val="accent1"/>
                  </a:gs>
                </a:gsLst>
                <a:lin ang="2700000" scaled="0"/>
              </a:gradFill>
              <a:ln w="12700" cap="flat">
                <a:noFill/>
                <a:miter lim="400000"/>
              </a:ln>
              <a:effectLst/>
            </p:spPr>
            <p:txBody>
              <a:bodyPr wrap="square" lIns="0" tIns="0" rIns="0" bIns="0" numCol="1" anchor="ctr">
                <a:noAutofit/>
              </a:bodyPr>
              <a:lstStyle/>
              <a:p>
                <a:pPr algn="ctr">
                  <a:defRPr b="1" sz="2400">
                    <a:solidFill>
                      <a:srgbClr val="FFFFFF"/>
                    </a:solidFill>
                  </a:defRPr>
                </a:pPr>
              </a:p>
            </p:txBody>
          </p:sp>
          <p:sp>
            <p:nvSpPr>
              <p:cNvPr id="337" name="Milvus 2.0.0rc1 Release"/>
              <p:cNvSpPr txBox="1"/>
              <p:nvPr/>
            </p:nvSpPr>
            <p:spPr>
              <a:xfrm>
                <a:off x="413756" y="692023"/>
                <a:ext cx="1685605" cy="11290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2400">
                    <a:solidFill>
                      <a:srgbClr val="FFFFFF"/>
                    </a:solidFill>
                  </a:defRPr>
                </a:lvl1pPr>
              </a:lstStyle>
              <a:p>
                <a:pPr/>
                <a:r>
                  <a:t>Milvus 2.0.0rc1 Release</a:t>
                </a:r>
              </a:p>
            </p:txBody>
          </p:sp>
        </p:grpSp>
        <p:sp>
          <p:nvSpPr>
            <p:cNvPr id="339" name="Rectangle 31"/>
            <p:cNvSpPr txBox="1"/>
            <p:nvPr/>
          </p:nvSpPr>
          <p:spPr>
            <a:xfrm>
              <a:off x="828047" y="0"/>
              <a:ext cx="857025"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lstStyle>
            <a:p>
              <a:pPr/>
              <a:r>
                <a:t>2021.06</a:t>
              </a:r>
            </a:p>
          </p:txBody>
        </p:sp>
      </p:grpSp>
      <p:pic>
        <p:nvPicPr>
          <p:cNvPr id="341" name="Picture 1" descr="Picture 1"/>
          <p:cNvPicPr>
            <a:picLocks noChangeAspect="1"/>
          </p:cNvPicPr>
          <p:nvPr/>
        </p:nvPicPr>
        <p:blipFill>
          <a:blip r:embed="rId2">
            <a:extLst/>
          </a:blip>
          <a:stretch>
            <a:fillRect/>
          </a:stretch>
        </p:blipFill>
        <p:spPr>
          <a:xfrm>
            <a:off x="84039" y="4412257"/>
            <a:ext cx="12192001" cy="163036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 name="文本框 3"/>
          <p:cNvSpPr txBox="1"/>
          <p:nvPr/>
        </p:nvSpPr>
        <p:spPr>
          <a:xfrm>
            <a:off x="2692095" y="789353"/>
            <a:ext cx="1905001" cy="1551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9600">
                <a:solidFill>
                  <a:srgbClr val="808080">
                    <a:alpha val="14000"/>
                  </a:srgbClr>
                </a:solidFill>
                <a:latin typeface="微软雅黑"/>
                <a:ea typeface="微软雅黑"/>
                <a:cs typeface="微软雅黑"/>
                <a:sym typeface="微软雅黑"/>
              </a:defRPr>
            </a:lvl1pPr>
          </a:lstStyle>
          <a:p>
            <a:pPr/>
            <a:r>
              <a:t>01</a:t>
            </a:r>
          </a:p>
        </p:txBody>
      </p:sp>
      <p:sp>
        <p:nvSpPr>
          <p:cNvPr id="64" name="Shape 810"/>
          <p:cNvSpPr txBox="1"/>
          <p:nvPr/>
        </p:nvSpPr>
        <p:spPr>
          <a:xfrm>
            <a:off x="693489" y="3844421"/>
            <a:ext cx="5902728" cy="858821"/>
          </a:xfrm>
          <a:prstGeom prst="rect">
            <a:avLst/>
          </a:prstGeom>
          <a:ln w="12700">
            <a:miter lim="400000"/>
          </a:ln>
          <a:extLst>
            <a:ext uri="{C572A759-6A51-4108-AA02-DFA0A04FC94B}">
              <ma14:wrappingTextBoxFlag xmlns:ma14="http://schemas.microsoft.com/office/mac/drawingml/2011/main" val="1"/>
            </a:ext>
          </a:extLst>
        </p:spPr>
        <p:txBody>
          <a:bodyPr lIns="35709" tIns="35709" rIns="35709" bIns="35709" anchor="ctr">
            <a:spAutoFit/>
          </a:bodyPr>
          <a:lstStyle/>
          <a:p>
            <a:pPr algn="ctr">
              <a:defRPr b="1" sz="4400">
                <a:solidFill>
                  <a:srgbClr val="002259"/>
                </a:solidFill>
                <a:latin typeface="微软雅黑"/>
                <a:ea typeface="微软雅黑"/>
                <a:cs typeface="微软雅黑"/>
                <a:sym typeface="微软雅黑"/>
              </a:defRPr>
            </a:pPr>
            <a:r>
              <a:t>Milvus</a:t>
            </a:r>
            <a:r>
              <a:t>是什么</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8" name="Picture 3" descr="Picture 3"/>
          <p:cNvPicPr>
            <a:picLocks noChangeAspect="1"/>
          </p:cNvPicPr>
          <p:nvPr/>
        </p:nvPicPr>
        <p:blipFill>
          <a:blip r:embed="rId2">
            <a:extLst/>
          </a:blip>
          <a:srcRect l="0" t="73580" r="0" b="0"/>
          <a:stretch>
            <a:fillRect/>
          </a:stretch>
        </p:blipFill>
        <p:spPr>
          <a:xfrm>
            <a:off x="252117" y="4302805"/>
            <a:ext cx="13345423" cy="2067365"/>
          </a:xfrm>
          <a:prstGeom prst="rect">
            <a:avLst/>
          </a:prstGeom>
          <a:ln w="12700">
            <a:miter lim="400000"/>
          </a:ln>
        </p:spPr>
      </p:pic>
      <p:pic>
        <p:nvPicPr>
          <p:cNvPr id="349" name="Picture 4" descr="Picture 4"/>
          <p:cNvPicPr>
            <a:picLocks noChangeAspect="1"/>
          </p:cNvPicPr>
          <p:nvPr/>
        </p:nvPicPr>
        <p:blipFill>
          <a:blip r:embed="rId3">
            <a:extLst/>
          </a:blip>
          <a:stretch>
            <a:fillRect/>
          </a:stretch>
        </p:blipFill>
        <p:spPr>
          <a:xfrm>
            <a:off x="252117" y="-2840524"/>
            <a:ext cx="13194151" cy="7731605"/>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文本框 3"/>
          <p:cNvSpPr txBox="1"/>
          <p:nvPr/>
        </p:nvSpPr>
        <p:spPr>
          <a:xfrm>
            <a:off x="2692095" y="789353"/>
            <a:ext cx="1905001" cy="1551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9600">
                <a:solidFill>
                  <a:srgbClr val="808080">
                    <a:alpha val="14000"/>
                  </a:srgbClr>
                </a:solidFill>
                <a:latin typeface="微软雅黑"/>
                <a:ea typeface="微软雅黑"/>
                <a:cs typeface="微软雅黑"/>
                <a:sym typeface="微软雅黑"/>
              </a:defRPr>
            </a:lvl1pPr>
          </a:lstStyle>
          <a:p>
            <a:pPr/>
            <a:r>
              <a:t>03</a:t>
            </a:r>
          </a:p>
        </p:txBody>
      </p:sp>
      <p:sp>
        <p:nvSpPr>
          <p:cNvPr id="352" name="Shape 810"/>
          <p:cNvSpPr txBox="1"/>
          <p:nvPr/>
        </p:nvSpPr>
        <p:spPr>
          <a:xfrm>
            <a:off x="693489" y="3844421"/>
            <a:ext cx="5902728" cy="858821"/>
          </a:xfrm>
          <a:prstGeom prst="rect">
            <a:avLst/>
          </a:prstGeom>
          <a:ln w="12700">
            <a:miter lim="400000"/>
          </a:ln>
          <a:extLst>
            <a:ext uri="{C572A759-6A51-4108-AA02-DFA0A04FC94B}">
              <ma14:wrappingTextBoxFlag xmlns:ma14="http://schemas.microsoft.com/office/mac/drawingml/2011/main" val="1"/>
            </a:ext>
          </a:extLst>
        </p:spPr>
        <p:txBody>
          <a:bodyPr lIns="35709" tIns="35709" rIns="35709" bIns="35709" anchor="ctr">
            <a:spAutoFit/>
          </a:bodyPr>
          <a:lstStyle/>
          <a:p>
            <a:pPr algn="ctr">
              <a:defRPr b="1" sz="4400">
                <a:solidFill>
                  <a:srgbClr val="002259"/>
                </a:solidFill>
                <a:latin typeface="微软雅黑"/>
                <a:ea typeface="微软雅黑"/>
                <a:cs typeface="微软雅黑"/>
                <a:sym typeface="微软雅黑"/>
              </a:defRPr>
            </a:pPr>
            <a:r>
              <a:t>Milvus2.0</a:t>
            </a:r>
            <a:r>
              <a:t>的设计</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4" name="Picture 4" descr="Picture 4"/>
          <p:cNvPicPr>
            <a:picLocks noChangeAspect="1"/>
          </p:cNvPicPr>
          <p:nvPr/>
        </p:nvPicPr>
        <p:blipFill>
          <a:blip r:embed="rId2">
            <a:extLst/>
          </a:blip>
          <a:stretch>
            <a:fillRect/>
          </a:stretch>
        </p:blipFill>
        <p:spPr>
          <a:xfrm>
            <a:off x="2016940" y="756353"/>
            <a:ext cx="8168609" cy="574828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标题 1"/>
          <p:cNvSpPr txBox="1"/>
          <p:nvPr>
            <p:ph type="title"/>
          </p:nvPr>
        </p:nvSpPr>
        <p:spPr>
          <a:xfrm>
            <a:off x="463462" y="365124"/>
            <a:ext cx="11235849" cy="1214295"/>
          </a:xfrm>
          <a:prstGeom prst="rect">
            <a:avLst/>
          </a:prstGeom>
        </p:spPr>
        <p:txBody>
          <a:bodyPr/>
          <a:lstStyle/>
          <a:p>
            <a:pPr>
              <a:defRPr>
                <a:latin typeface="等线"/>
                <a:ea typeface="等线"/>
                <a:cs typeface="等线"/>
                <a:sym typeface="等线"/>
              </a:defRPr>
            </a:pPr>
            <a:r>
              <a:t>系统的主干 </a:t>
            </a:r>
            <a:r>
              <a:t>- </a:t>
            </a:r>
            <a:r>
              <a:t> </a:t>
            </a:r>
            <a:r>
              <a:t>日志系统</a:t>
            </a:r>
          </a:p>
        </p:txBody>
      </p:sp>
      <p:pic>
        <p:nvPicPr>
          <p:cNvPr id="357" name="图片 4" descr="图片 4"/>
          <p:cNvPicPr>
            <a:picLocks noChangeAspect="1"/>
          </p:cNvPicPr>
          <p:nvPr/>
        </p:nvPicPr>
        <p:blipFill>
          <a:blip r:embed="rId2">
            <a:extLst/>
          </a:blip>
          <a:stretch>
            <a:fillRect/>
          </a:stretch>
        </p:blipFill>
        <p:spPr>
          <a:xfrm>
            <a:off x="1075701" y="1596155"/>
            <a:ext cx="9471026" cy="3166030"/>
          </a:xfrm>
          <a:prstGeom prst="rect">
            <a:avLst/>
          </a:prstGeom>
          <a:ln w="12700">
            <a:miter lim="400000"/>
          </a:ln>
        </p:spPr>
      </p:pic>
      <p:sp>
        <p:nvSpPr>
          <p:cNvPr id="358" name="标题 1"/>
          <p:cNvSpPr txBox="1"/>
          <p:nvPr/>
        </p:nvSpPr>
        <p:spPr>
          <a:xfrm>
            <a:off x="1116873" y="4603639"/>
            <a:ext cx="5579073" cy="15963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457200">
              <a:lnSpc>
                <a:spcPct val="90000"/>
              </a:lnSpc>
              <a:buSzPct val="100000"/>
              <a:buChar char="•"/>
              <a:defRPr sz="2400">
                <a:solidFill>
                  <a:srgbClr val="002259"/>
                </a:solidFill>
                <a:latin typeface="微软雅黑"/>
                <a:ea typeface="微软雅黑"/>
                <a:cs typeface="微软雅黑"/>
                <a:sym typeface="微软雅黑"/>
              </a:defRPr>
            </a:pPr>
            <a:r>
              <a:t>解耦</a:t>
            </a:r>
            <a:r>
              <a:rPr>
                <a:solidFill>
                  <a:srgbClr val="000000"/>
                </a:solidFill>
                <a:latin typeface="Microsoft YaHei Light"/>
                <a:ea typeface="Microsoft YaHei Light"/>
                <a:cs typeface="Microsoft YaHei Light"/>
                <a:sym typeface="Microsoft YaHei Light"/>
              </a:rPr>
              <a:t>快照</a:t>
            </a:r>
            <a:r>
              <a:rPr>
                <a:solidFill>
                  <a:srgbClr val="000000"/>
                </a:solidFill>
                <a:latin typeface="Microsoft YaHei Light"/>
                <a:ea typeface="Microsoft YaHei Light"/>
                <a:cs typeface="Microsoft YaHei Light"/>
                <a:sym typeface="Microsoft YaHei Light"/>
              </a:rPr>
              <a:t>存储和日志流，解耦读写</a:t>
            </a:r>
            <a:r>
              <a:rPr>
                <a:latin typeface="Microsoft YaHei Light"/>
                <a:ea typeface="Microsoft YaHei Light"/>
                <a:cs typeface="Microsoft YaHei Light"/>
                <a:sym typeface="Microsoft YaHei Light"/>
              </a:rPr>
              <a:t>链路</a:t>
            </a:r>
            <a:endParaRPr>
              <a:latin typeface="Microsoft YaHei Light"/>
              <a:ea typeface="Microsoft YaHei Light"/>
              <a:cs typeface="Microsoft YaHei Light"/>
              <a:sym typeface="Microsoft YaHei Light"/>
            </a:endParaRPr>
          </a:p>
          <a:p>
            <a:pPr marL="457200" indent="-457200">
              <a:lnSpc>
                <a:spcPct val="90000"/>
              </a:lnSpc>
              <a:buSzPct val="100000"/>
              <a:buChar char="•"/>
              <a:defRPr sz="2400">
                <a:latin typeface="Microsoft YaHei Light"/>
                <a:ea typeface="Microsoft YaHei Light"/>
                <a:cs typeface="Microsoft YaHei Light"/>
                <a:sym typeface="Microsoft YaHei Light"/>
              </a:defRPr>
            </a:pPr>
          </a:p>
          <a:p>
            <a:pPr marL="457200" indent="-457200">
              <a:lnSpc>
                <a:spcPct val="90000"/>
              </a:lnSpc>
              <a:buSzPct val="100000"/>
              <a:buChar char="•"/>
              <a:defRPr sz="2400">
                <a:latin typeface="Microsoft YaHei Light"/>
                <a:ea typeface="Microsoft YaHei Light"/>
                <a:cs typeface="Microsoft YaHei Light"/>
                <a:sym typeface="Microsoft YaHei Light"/>
              </a:defRPr>
            </a:pPr>
            <a:r>
              <a:t>断点恢复逻辑简单</a:t>
            </a:r>
          </a:p>
        </p:txBody>
      </p:sp>
      <p:sp>
        <p:nvSpPr>
          <p:cNvPr id="359" name="标题 1"/>
          <p:cNvSpPr txBox="1"/>
          <p:nvPr/>
        </p:nvSpPr>
        <p:spPr>
          <a:xfrm>
            <a:off x="6730201" y="4623889"/>
            <a:ext cx="4227617" cy="18770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nSpc>
                <a:spcPct val="90000"/>
              </a:lnSpc>
              <a:buSzPct val="100000"/>
              <a:buChar char="•"/>
              <a:defRPr sz="2400">
                <a:solidFill>
                  <a:srgbClr val="FF0000"/>
                </a:solidFill>
                <a:latin typeface="Microsoft YaHei Light"/>
                <a:ea typeface="Microsoft YaHei Light"/>
                <a:cs typeface="Microsoft YaHei Light"/>
                <a:sym typeface="Microsoft YaHei Light"/>
              </a:defRPr>
            </a:pPr>
            <a:r>
              <a:t>可扩展</a:t>
            </a:r>
          </a:p>
          <a:p>
            <a:pPr marL="342900" indent="-342900">
              <a:lnSpc>
                <a:spcPct val="90000"/>
              </a:lnSpc>
              <a:buSzPct val="100000"/>
              <a:buChar char="•"/>
              <a:defRPr sz="2400">
                <a:solidFill>
                  <a:srgbClr val="FF0000"/>
                </a:solidFill>
                <a:latin typeface="Microsoft YaHei Light"/>
                <a:ea typeface="Microsoft YaHei Light"/>
                <a:cs typeface="Microsoft YaHei Light"/>
                <a:sym typeface="Microsoft YaHei Light"/>
              </a:defRPr>
            </a:pPr>
          </a:p>
          <a:p>
            <a:pPr marL="342900" indent="-342900">
              <a:lnSpc>
                <a:spcPct val="90000"/>
              </a:lnSpc>
              <a:buSzPct val="100000"/>
              <a:buChar char="•"/>
              <a:defRPr sz="2400">
                <a:solidFill>
                  <a:srgbClr val="FF0000"/>
                </a:solidFill>
                <a:latin typeface="Microsoft YaHei Light"/>
                <a:ea typeface="Microsoft YaHei Light"/>
                <a:cs typeface="Microsoft YaHei Light"/>
                <a:sym typeface="Microsoft YaHei Light"/>
              </a:defRPr>
            </a:pPr>
            <a:r>
              <a:t>降低组件复杂度</a:t>
            </a:r>
          </a:p>
          <a:p>
            <a:pPr>
              <a:lnSpc>
                <a:spcPct val="90000"/>
              </a:lnSpc>
              <a:defRPr sz="2400">
                <a:latin typeface="Microsoft YaHei Light"/>
                <a:ea typeface="Microsoft YaHei Light"/>
                <a:cs typeface="Microsoft YaHei Light"/>
                <a:sym typeface="Microsoft YaHei Light"/>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矩形 7"/>
          <p:cNvSpPr txBox="1"/>
          <p:nvPr/>
        </p:nvSpPr>
        <p:spPr>
          <a:xfrm>
            <a:off x="315678" y="623042"/>
            <a:ext cx="7444225"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600">
                <a:latin typeface="Microsoft YaHei"/>
                <a:ea typeface="Microsoft YaHei"/>
                <a:cs typeface="Microsoft YaHei"/>
                <a:sym typeface="Microsoft YaHei"/>
              </a:defRPr>
            </a:lvl1pPr>
          </a:lstStyle>
          <a:p>
            <a:pPr/>
            <a:r>
              <a:t>流批结合</a:t>
            </a:r>
          </a:p>
        </p:txBody>
      </p:sp>
      <p:sp>
        <p:nvSpPr>
          <p:cNvPr id="362" name="矩形 5"/>
          <p:cNvSpPr txBox="1"/>
          <p:nvPr/>
        </p:nvSpPr>
        <p:spPr>
          <a:xfrm>
            <a:off x="668643" y="1362809"/>
            <a:ext cx="10773183" cy="288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100">
                <a:latin typeface="Microsoft YaHei Light"/>
                <a:ea typeface="Microsoft YaHei Light"/>
                <a:cs typeface="Microsoft YaHei Light"/>
                <a:sym typeface="Microsoft YaHei Light"/>
              </a:defRPr>
            </a:pPr>
            <a:r>
              <a:t>全量消费日志不是实际操作的解决方案</a:t>
            </a:r>
          </a:p>
          <a:p>
            <a:pPr>
              <a:defRPr sz="2100">
                <a:latin typeface="Microsoft YaHei Light"/>
                <a:ea typeface="Microsoft YaHei Light"/>
                <a:cs typeface="Microsoft YaHei Light"/>
                <a:sym typeface="Microsoft YaHei Light"/>
              </a:defRPr>
            </a:pPr>
          </a:p>
          <a:p>
            <a:pPr>
              <a:defRPr sz="2100">
                <a:solidFill>
                  <a:srgbClr val="C00000"/>
                </a:solidFill>
                <a:latin typeface="Microsoft YaHei Light"/>
                <a:ea typeface="Microsoft YaHei Light"/>
                <a:cs typeface="Microsoft YaHei Light"/>
                <a:sym typeface="Microsoft YaHei Light"/>
              </a:defRPr>
            </a:pPr>
            <a:r>
              <a:t>解决方案</a:t>
            </a:r>
          </a:p>
          <a:p>
            <a:pPr>
              <a:defRPr sz="2100">
                <a:latin typeface="Microsoft YaHei Light"/>
                <a:ea typeface="Microsoft YaHei Light"/>
                <a:cs typeface="Microsoft YaHei Light"/>
                <a:sym typeface="Microsoft YaHei Light"/>
              </a:defRPr>
            </a:pPr>
            <a:r>
              <a:t>定期将数据持久化到称做</a:t>
            </a:r>
            <a:r>
              <a:t>segment</a:t>
            </a:r>
            <a:r>
              <a:t>的文件单位中（类似</a:t>
            </a:r>
            <a:r>
              <a:t>LSM</a:t>
            </a:r>
            <a:r>
              <a:t>树的</a:t>
            </a:r>
            <a:r>
              <a:t>flush</a:t>
            </a:r>
            <a:r>
              <a:t>），并通过</a:t>
            </a:r>
            <a:r>
              <a:t>Hand</a:t>
            </a:r>
            <a:r>
              <a:t>-</a:t>
            </a:r>
            <a:r>
              <a:t>off</a:t>
            </a:r>
          </a:p>
          <a:p>
            <a:pPr>
              <a:defRPr sz="2100">
                <a:latin typeface="Microsoft YaHei Light"/>
                <a:ea typeface="Microsoft YaHei Light"/>
                <a:cs typeface="Microsoft YaHei Light"/>
                <a:sym typeface="Microsoft YaHei Light"/>
              </a:defRPr>
            </a:pPr>
            <a:r>
              <a:t>机制将对应的状态从</a:t>
            </a:r>
            <a:r>
              <a:t>Growing</a:t>
            </a:r>
            <a:r>
              <a:t>变为</a:t>
            </a:r>
            <a:r>
              <a:t>Historical</a:t>
            </a:r>
            <a:r>
              <a:t>。</a:t>
            </a:r>
          </a:p>
          <a:p>
            <a:pPr>
              <a:defRPr sz="2100">
                <a:latin typeface="Microsoft YaHei Light"/>
                <a:ea typeface="Microsoft YaHei Light"/>
                <a:cs typeface="Microsoft YaHei Light"/>
                <a:sym typeface="Microsoft YaHei Light"/>
              </a:defRPr>
            </a:pPr>
            <a:r>
              <a:t>根据时间戳合并历史（</a:t>
            </a:r>
            <a:r>
              <a:t>Historical</a:t>
            </a:r>
            <a:r>
              <a:t>-</a:t>
            </a:r>
            <a:r>
              <a:t>batch</a:t>
            </a:r>
            <a:r>
              <a:t>）和新增数据（</a:t>
            </a:r>
            <a:r>
              <a:t>Growing</a:t>
            </a:r>
            <a:r>
              <a:t>-</a:t>
            </a:r>
            <a:r>
              <a:t>stream</a:t>
            </a:r>
            <a:r>
              <a:t>）保证数据的完整性</a:t>
            </a:r>
          </a:p>
          <a:p>
            <a:pPr>
              <a:defRPr sz="2100">
                <a:latin typeface="Microsoft YaHei Light"/>
                <a:ea typeface="Microsoft YaHei Light"/>
                <a:cs typeface="Microsoft YaHei Light"/>
                <a:sym typeface="Microsoft YaHei Light"/>
              </a:defRPr>
            </a:pPr>
          </a:p>
        </p:txBody>
      </p:sp>
      <p:pic>
        <p:nvPicPr>
          <p:cNvPr id="363" name="图片 6" descr="图片 6"/>
          <p:cNvPicPr>
            <a:picLocks noChangeAspect="1"/>
          </p:cNvPicPr>
          <p:nvPr/>
        </p:nvPicPr>
        <p:blipFill>
          <a:blip r:embed="rId2">
            <a:extLst/>
          </a:blip>
          <a:stretch>
            <a:fillRect/>
          </a:stretch>
        </p:blipFill>
        <p:spPr>
          <a:xfrm>
            <a:off x="6393187" y="3586172"/>
            <a:ext cx="4660260" cy="3156893"/>
          </a:xfrm>
          <a:prstGeom prst="rect">
            <a:avLst/>
          </a:prstGeom>
          <a:ln w="12700">
            <a:miter lim="400000"/>
          </a:ln>
        </p:spPr>
      </p:pic>
      <p:sp>
        <p:nvSpPr>
          <p:cNvPr id="364" name="直线箭头连接符 49"/>
          <p:cNvSpPr/>
          <p:nvPr/>
        </p:nvSpPr>
        <p:spPr>
          <a:xfrm>
            <a:off x="459326" y="5098884"/>
            <a:ext cx="5573738" cy="1"/>
          </a:xfrm>
          <a:prstGeom prst="line">
            <a:avLst/>
          </a:prstGeom>
          <a:ln w="57150">
            <a:solidFill>
              <a:schemeClr val="accent1"/>
            </a:solidFill>
            <a:miter/>
            <a:tailEnd type="triangle"/>
          </a:ln>
        </p:spPr>
        <p:txBody>
          <a:bodyPr lIns="0" tIns="0" rIns="0" bIns="0"/>
          <a:lstStyle/>
          <a:p>
            <a:pPr/>
          </a:p>
        </p:txBody>
      </p:sp>
      <p:grpSp>
        <p:nvGrpSpPr>
          <p:cNvPr id="367" name="矩形 50"/>
          <p:cNvGrpSpPr/>
          <p:nvPr/>
        </p:nvGrpSpPr>
        <p:grpSpPr>
          <a:xfrm>
            <a:off x="624812" y="4567754"/>
            <a:ext cx="564557" cy="522516"/>
            <a:chOff x="0" y="0"/>
            <a:chExt cx="564555" cy="522515"/>
          </a:xfrm>
        </p:grpSpPr>
        <p:sp>
          <p:nvSpPr>
            <p:cNvPr id="365" name="Rectangle"/>
            <p:cNvSpPr/>
            <p:nvPr/>
          </p:nvSpPr>
          <p:spPr>
            <a:xfrm>
              <a:off x="0" y="-1"/>
              <a:ext cx="564556" cy="522517"/>
            </a:xfrm>
            <a:prstGeom prst="rect">
              <a:avLst/>
            </a:prstGeom>
            <a:solidFill>
              <a:schemeClr val="accent1"/>
            </a:solidFill>
            <a:ln w="12700" cap="flat">
              <a:solidFill>
                <a:srgbClr val="32538F"/>
              </a:solidFill>
              <a:prstDash val="solid"/>
              <a:miter lim="800000"/>
            </a:ln>
            <a:effectLst/>
          </p:spPr>
          <p:txBody>
            <a:bodyPr wrap="square" lIns="0" tIns="0" rIns="0" bIns="0" numCol="1" anchor="ctr">
              <a:noAutofit/>
            </a:bodyPr>
            <a:lstStyle/>
            <a:p>
              <a:pPr algn="ctr">
                <a:defRPr sz="2400">
                  <a:solidFill>
                    <a:srgbClr val="FFFFFF"/>
                  </a:solidFill>
                </a:defRPr>
              </a:pPr>
            </a:p>
          </p:txBody>
        </p:sp>
        <p:sp>
          <p:nvSpPr>
            <p:cNvPr id="366" name="1"/>
            <p:cNvSpPr txBox="1"/>
            <p:nvPr/>
          </p:nvSpPr>
          <p:spPr>
            <a:xfrm>
              <a:off x="52070" y="65022"/>
              <a:ext cx="460416"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pPr/>
              <a:r>
                <a:t>1</a:t>
              </a:r>
            </a:p>
          </p:txBody>
        </p:sp>
      </p:grpSp>
      <p:grpSp>
        <p:nvGrpSpPr>
          <p:cNvPr id="370" name="矩形 52"/>
          <p:cNvGrpSpPr/>
          <p:nvPr/>
        </p:nvGrpSpPr>
        <p:grpSpPr>
          <a:xfrm>
            <a:off x="1298478" y="4567754"/>
            <a:ext cx="564558" cy="522516"/>
            <a:chOff x="0" y="0"/>
            <a:chExt cx="564557" cy="522515"/>
          </a:xfrm>
        </p:grpSpPr>
        <p:sp>
          <p:nvSpPr>
            <p:cNvPr id="368" name="Rectangle"/>
            <p:cNvSpPr/>
            <p:nvPr/>
          </p:nvSpPr>
          <p:spPr>
            <a:xfrm>
              <a:off x="-1" y="-1"/>
              <a:ext cx="564559" cy="522517"/>
            </a:xfrm>
            <a:prstGeom prst="rect">
              <a:avLst/>
            </a:prstGeom>
            <a:solidFill>
              <a:srgbClr val="2E75B6"/>
            </a:solidFill>
            <a:ln w="12700" cap="flat">
              <a:solidFill>
                <a:srgbClr val="32538F"/>
              </a:solidFill>
              <a:prstDash val="solid"/>
              <a:miter lim="800000"/>
            </a:ln>
            <a:effectLst/>
          </p:spPr>
          <p:txBody>
            <a:bodyPr wrap="square" lIns="0" tIns="0" rIns="0" bIns="0" numCol="1" anchor="ctr">
              <a:noAutofit/>
            </a:bodyPr>
            <a:lstStyle/>
            <a:p>
              <a:pPr algn="ctr">
                <a:defRPr sz="2400">
                  <a:solidFill>
                    <a:srgbClr val="FFFFFF"/>
                  </a:solidFill>
                </a:defRPr>
              </a:pPr>
            </a:p>
          </p:txBody>
        </p:sp>
        <p:sp>
          <p:nvSpPr>
            <p:cNvPr id="369" name="2"/>
            <p:cNvSpPr txBox="1"/>
            <p:nvPr/>
          </p:nvSpPr>
          <p:spPr>
            <a:xfrm>
              <a:off x="52069" y="65022"/>
              <a:ext cx="46041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pPr/>
              <a:r>
                <a:t>2</a:t>
              </a:r>
            </a:p>
          </p:txBody>
        </p:sp>
      </p:grpSp>
      <p:grpSp>
        <p:nvGrpSpPr>
          <p:cNvPr id="373" name="矩形 53"/>
          <p:cNvGrpSpPr/>
          <p:nvPr/>
        </p:nvGrpSpPr>
        <p:grpSpPr>
          <a:xfrm>
            <a:off x="1972148" y="4576369"/>
            <a:ext cx="564559" cy="522516"/>
            <a:chOff x="0" y="0"/>
            <a:chExt cx="564557" cy="522515"/>
          </a:xfrm>
        </p:grpSpPr>
        <p:sp>
          <p:nvSpPr>
            <p:cNvPr id="371" name="Rectangle"/>
            <p:cNvSpPr/>
            <p:nvPr/>
          </p:nvSpPr>
          <p:spPr>
            <a:xfrm>
              <a:off x="-1" y="-1"/>
              <a:ext cx="564559" cy="522517"/>
            </a:xfrm>
            <a:prstGeom prst="rect">
              <a:avLst/>
            </a:prstGeom>
            <a:solidFill>
              <a:srgbClr val="548235"/>
            </a:solidFill>
            <a:ln w="12700" cap="flat">
              <a:solidFill>
                <a:srgbClr val="32538F"/>
              </a:solidFill>
              <a:prstDash val="solid"/>
              <a:miter lim="800000"/>
            </a:ln>
            <a:effectLst/>
          </p:spPr>
          <p:txBody>
            <a:bodyPr wrap="square" lIns="0" tIns="0" rIns="0" bIns="0" numCol="1" anchor="ctr">
              <a:noAutofit/>
            </a:bodyPr>
            <a:lstStyle/>
            <a:p>
              <a:pPr algn="ctr">
                <a:defRPr sz="2400">
                  <a:solidFill>
                    <a:srgbClr val="FFFFFF"/>
                  </a:solidFill>
                </a:defRPr>
              </a:pPr>
            </a:p>
          </p:txBody>
        </p:sp>
        <p:sp>
          <p:nvSpPr>
            <p:cNvPr id="372" name="6"/>
            <p:cNvSpPr txBox="1"/>
            <p:nvPr/>
          </p:nvSpPr>
          <p:spPr>
            <a:xfrm>
              <a:off x="52069" y="65022"/>
              <a:ext cx="46041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pPr/>
              <a:r>
                <a:t>6</a:t>
              </a:r>
            </a:p>
          </p:txBody>
        </p:sp>
      </p:grpSp>
      <p:sp>
        <p:nvSpPr>
          <p:cNvPr id="374" name="直线连接符 54"/>
          <p:cNvSpPr/>
          <p:nvPr/>
        </p:nvSpPr>
        <p:spPr>
          <a:xfrm flipH="1">
            <a:off x="2993779" y="4100927"/>
            <a:ext cx="1" cy="1682636"/>
          </a:xfrm>
          <a:prstGeom prst="line">
            <a:avLst/>
          </a:prstGeom>
          <a:ln w="34925">
            <a:solidFill>
              <a:schemeClr val="accent1"/>
            </a:solidFill>
            <a:prstDash val="dash"/>
            <a:miter/>
          </a:ln>
        </p:spPr>
        <p:txBody>
          <a:bodyPr lIns="0" tIns="0" rIns="0" bIns="0"/>
          <a:lstStyle/>
          <a:p>
            <a:pPr/>
          </a:p>
        </p:txBody>
      </p:sp>
      <p:grpSp>
        <p:nvGrpSpPr>
          <p:cNvPr id="377" name="矩形 55"/>
          <p:cNvGrpSpPr/>
          <p:nvPr/>
        </p:nvGrpSpPr>
        <p:grpSpPr>
          <a:xfrm>
            <a:off x="2710433" y="4567754"/>
            <a:ext cx="583222" cy="522516"/>
            <a:chOff x="0" y="0"/>
            <a:chExt cx="583220" cy="522515"/>
          </a:xfrm>
        </p:grpSpPr>
        <p:sp>
          <p:nvSpPr>
            <p:cNvPr id="375" name="Rectangle"/>
            <p:cNvSpPr/>
            <p:nvPr/>
          </p:nvSpPr>
          <p:spPr>
            <a:xfrm>
              <a:off x="0" y="-1"/>
              <a:ext cx="583221" cy="522517"/>
            </a:xfrm>
            <a:prstGeom prst="rect">
              <a:avLst/>
            </a:prstGeom>
            <a:solidFill>
              <a:srgbClr val="A6A6A6"/>
            </a:solidFill>
            <a:ln w="12700" cap="flat">
              <a:solidFill>
                <a:srgbClr val="32538F"/>
              </a:solidFill>
              <a:prstDash val="solid"/>
              <a:miter lim="800000"/>
            </a:ln>
            <a:effectLst/>
          </p:spPr>
          <p:txBody>
            <a:bodyPr wrap="square" lIns="0" tIns="0" rIns="0" bIns="0" numCol="1" anchor="ctr">
              <a:noAutofit/>
            </a:bodyPr>
            <a:lstStyle/>
            <a:p>
              <a:pPr algn="ctr">
                <a:defRPr sz="2400">
                  <a:solidFill>
                    <a:srgbClr val="FFFFFF"/>
                  </a:solidFill>
                </a:defRPr>
              </a:pPr>
            </a:p>
          </p:txBody>
        </p:sp>
        <p:sp>
          <p:nvSpPr>
            <p:cNvPr id="376" name="5"/>
            <p:cNvSpPr txBox="1"/>
            <p:nvPr/>
          </p:nvSpPr>
          <p:spPr>
            <a:xfrm>
              <a:off x="52070" y="65022"/>
              <a:ext cx="479081"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pPr/>
              <a:r>
                <a:t>5</a:t>
              </a:r>
            </a:p>
          </p:txBody>
        </p:sp>
      </p:grpSp>
      <p:grpSp>
        <p:nvGrpSpPr>
          <p:cNvPr id="380" name="矩形 56"/>
          <p:cNvGrpSpPr/>
          <p:nvPr/>
        </p:nvGrpSpPr>
        <p:grpSpPr>
          <a:xfrm>
            <a:off x="3492477" y="4567754"/>
            <a:ext cx="583224" cy="522516"/>
            <a:chOff x="0" y="0"/>
            <a:chExt cx="583222" cy="522515"/>
          </a:xfrm>
        </p:grpSpPr>
        <p:sp>
          <p:nvSpPr>
            <p:cNvPr id="378" name="Rectangle"/>
            <p:cNvSpPr/>
            <p:nvPr/>
          </p:nvSpPr>
          <p:spPr>
            <a:xfrm>
              <a:off x="0" y="-1"/>
              <a:ext cx="583223" cy="522517"/>
            </a:xfrm>
            <a:prstGeom prst="rect">
              <a:avLst/>
            </a:prstGeom>
            <a:solidFill>
              <a:schemeClr val="accent1"/>
            </a:solidFill>
            <a:ln w="12700" cap="flat">
              <a:solidFill>
                <a:srgbClr val="32538F"/>
              </a:solidFill>
              <a:prstDash val="solid"/>
              <a:miter lim="800000"/>
            </a:ln>
            <a:effectLst/>
          </p:spPr>
          <p:txBody>
            <a:bodyPr wrap="square" lIns="0" tIns="0" rIns="0" bIns="0" numCol="1" anchor="ctr">
              <a:noAutofit/>
            </a:bodyPr>
            <a:lstStyle/>
            <a:p>
              <a:pPr algn="ctr">
                <a:defRPr sz="2400">
                  <a:solidFill>
                    <a:srgbClr val="FFFFFF"/>
                  </a:solidFill>
                </a:defRPr>
              </a:pPr>
            </a:p>
          </p:txBody>
        </p:sp>
        <p:sp>
          <p:nvSpPr>
            <p:cNvPr id="379" name="8"/>
            <p:cNvSpPr txBox="1"/>
            <p:nvPr/>
          </p:nvSpPr>
          <p:spPr>
            <a:xfrm>
              <a:off x="52070" y="65022"/>
              <a:ext cx="479083"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pPr/>
              <a:r>
                <a:t>8</a:t>
              </a:r>
            </a:p>
          </p:txBody>
        </p:sp>
      </p:grpSp>
      <p:grpSp>
        <p:nvGrpSpPr>
          <p:cNvPr id="383" name="矩形 57"/>
          <p:cNvGrpSpPr/>
          <p:nvPr/>
        </p:nvGrpSpPr>
        <p:grpSpPr>
          <a:xfrm>
            <a:off x="4244271" y="4567754"/>
            <a:ext cx="583224" cy="522516"/>
            <a:chOff x="0" y="0"/>
            <a:chExt cx="583222" cy="522515"/>
          </a:xfrm>
        </p:grpSpPr>
        <p:sp>
          <p:nvSpPr>
            <p:cNvPr id="381" name="Rectangle"/>
            <p:cNvSpPr/>
            <p:nvPr/>
          </p:nvSpPr>
          <p:spPr>
            <a:xfrm>
              <a:off x="0" y="-1"/>
              <a:ext cx="583223" cy="522517"/>
            </a:xfrm>
            <a:prstGeom prst="rect">
              <a:avLst/>
            </a:prstGeom>
            <a:solidFill>
              <a:srgbClr val="BF9000"/>
            </a:solidFill>
            <a:ln w="12700" cap="flat">
              <a:solidFill>
                <a:srgbClr val="32538F"/>
              </a:solidFill>
              <a:prstDash val="solid"/>
              <a:miter lim="800000"/>
            </a:ln>
            <a:effectLst/>
          </p:spPr>
          <p:txBody>
            <a:bodyPr wrap="square" lIns="0" tIns="0" rIns="0" bIns="0" numCol="1" anchor="ctr">
              <a:noAutofit/>
            </a:bodyPr>
            <a:lstStyle/>
            <a:p>
              <a:pPr algn="ctr">
                <a:defRPr sz="2400">
                  <a:solidFill>
                    <a:srgbClr val="FFFFFF"/>
                  </a:solidFill>
                </a:defRPr>
              </a:pPr>
            </a:p>
          </p:txBody>
        </p:sp>
        <p:sp>
          <p:nvSpPr>
            <p:cNvPr id="382" name="9"/>
            <p:cNvSpPr txBox="1"/>
            <p:nvPr/>
          </p:nvSpPr>
          <p:spPr>
            <a:xfrm>
              <a:off x="52070" y="65022"/>
              <a:ext cx="479083"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pPr/>
              <a:r>
                <a:t>9</a:t>
              </a:r>
            </a:p>
          </p:txBody>
        </p:sp>
      </p:grpSp>
      <p:sp>
        <p:nvSpPr>
          <p:cNvPr id="384" name="文本框 58"/>
          <p:cNvSpPr txBox="1"/>
          <p:nvPr/>
        </p:nvSpPr>
        <p:spPr>
          <a:xfrm>
            <a:off x="863032" y="4083925"/>
            <a:ext cx="1566817"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44546A"/>
                </a:solidFill>
                <a:latin typeface="Poppins"/>
                <a:ea typeface="Poppins"/>
                <a:cs typeface="Poppins"/>
                <a:sym typeface="Poppins"/>
              </a:defRPr>
            </a:lvl1pPr>
          </a:lstStyle>
          <a:p>
            <a:pPr/>
            <a:r>
              <a:t>Window 1</a:t>
            </a:r>
          </a:p>
        </p:txBody>
      </p:sp>
      <p:sp>
        <p:nvSpPr>
          <p:cNvPr id="385" name="文本框 59"/>
          <p:cNvSpPr txBox="1"/>
          <p:nvPr/>
        </p:nvSpPr>
        <p:spPr>
          <a:xfrm>
            <a:off x="2396952" y="3586172"/>
            <a:ext cx="1566816"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44546A"/>
                </a:solidFill>
                <a:latin typeface="Poppins"/>
                <a:ea typeface="Poppins"/>
                <a:cs typeface="Poppins"/>
                <a:sym typeface="Poppins"/>
              </a:defRPr>
            </a:lvl1pPr>
          </a:lstStyle>
          <a:p>
            <a:pPr/>
            <a:r>
              <a:t>Time tick</a:t>
            </a:r>
          </a:p>
        </p:txBody>
      </p:sp>
      <p:grpSp>
        <p:nvGrpSpPr>
          <p:cNvPr id="388" name="矩形 60"/>
          <p:cNvGrpSpPr/>
          <p:nvPr/>
        </p:nvGrpSpPr>
        <p:grpSpPr>
          <a:xfrm>
            <a:off x="4989345" y="4564067"/>
            <a:ext cx="583222" cy="522516"/>
            <a:chOff x="0" y="0"/>
            <a:chExt cx="583220" cy="522515"/>
          </a:xfrm>
        </p:grpSpPr>
        <p:sp>
          <p:nvSpPr>
            <p:cNvPr id="386" name="Rectangle"/>
            <p:cNvSpPr/>
            <p:nvPr/>
          </p:nvSpPr>
          <p:spPr>
            <a:xfrm>
              <a:off x="0" y="-1"/>
              <a:ext cx="583221" cy="522517"/>
            </a:xfrm>
            <a:prstGeom prst="rect">
              <a:avLst/>
            </a:prstGeom>
            <a:solidFill>
              <a:srgbClr val="A6A6A6"/>
            </a:solidFill>
            <a:ln w="12700" cap="flat">
              <a:solidFill>
                <a:srgbClr val="32538F"/>
              </a:solidFill>
              <a:prstDash val="solid"/>
              <a:miter lim="800000"/>
            </a:ln>
            <a:effectLst/>
          </p:spPr>
          <p:txBody>
            <a:bodyPr wrap="square" lIns="0" tIns="0" rIns="0" bIns="0" numCol="1" anchor="ctr">
              <a:noAutofit/>
            </a:bodyPr>
            <a:lstStyle/>
            <a:p>
              <a:pPr algn="ctr">
                <a:defRPr sz="2400">
                  <a:solidFill>
                    <a:srgbClr val="FFFFFF"/>
                  </a:solidFill>
                </a:defRPr>
              </a:pPr>
            </a:p>
          </p:txBody>
        </p:sp>
        <p:sp>
          <p:nvSpPr>
            <p:cNvPr id="387" name="10"/>
            <p:cNvSpPr txBox="1"/>
            <p:nvPr/>
          </p:nvSpPr>
          <p:spPr>
            <a:xfrm>
              <a:off x="52070" y="65022"/>
              <a:ext cx="479081"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pPr/>
              <a:r>
                <a:t>10</a:t>
              </a:r>
            </a:p>
          </p:txBody>
        </p:sp>
      </p:grpSp>
      <p:sp>
        <p:nvSpPr>
          <p:cNvPr id="389" name="文本框 61"/>
          <p:cNvSpPr txBox="1"/>
          <p:nvPr/>
        </p:nvSpPr>
        <p:spPr>
          <a:xfrm>
            <a:off x="3628109" y="4114477"/>
            <a:ext cx="1566817"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44546A"/>
                </a:solidFill>
                <a:latin typeface="Poppins"/>
                <a:ea typeface="Poppins"/>
                <a:cs typeface="Poppins"/>
                <a:sym typeface="Poppins"/>
              </a:defRPr>
            </a:lvl1pPr>
          </a:lstStyle>
          <a:p>
            <a:pPr/>
            <a:r>
              <a:t>Window 2</a:t>
            </a:r>
          </a:p>
        </p:txBody>
      </p:sp>
      <p:sp>
        <p:nvSpPr>
          <p:cNvPr id="390" name="文本框 63"/>
          <p:cNvSpPr txBox="1"/>
          <p:nvPr/>
        </p:nvSpPr>
        <p:spPr>
          <a:xfrm>
            <a:off x="4514703" y="3564147"/>
            <a:ext cx="1532505"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44546A"/>
                </a:solidFill>
                <a:latin typeface="Poppins"/>
                <a:ea typeface="Poppins"/>
                <a:cs typeface="Poppins"/>
                <a:sym typeface="Poppins"/>
              </a:defRPr>
            </a:lvl1pPr>
          </a:lstStyle>
          <a:p>
            <a:pPr/>
            <a:r>
              <a:t>Time tick</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01" name="组 13"/>
          <p:cNvGrpSpPr/>
          <p:nvPr/>
        </p:nvGrpSpPr>
        <p:grpSpPr>
          <a:xfrm>
            <a:off x="1058610" y="947029"/>
            <a:ext cx="10478070" cy="5403757"/>
            <a:chOff x="0" y="0"/>
            <a:chExt cx="10478069" cy="5403755"/>
          </a:xfrm>
        </p:grpSpPr>
        <p:pic>
          <p:nvPicPr>
            <p:cNvPr id="392" name="图片 3" descr="图片 3"/>
            <p:cNvPicPr>
              <a:picLocks noChangeAspect="1"/>
            </p:cNvPicPr>
            <p:nvPr/>
          </p:nvPicPr>
          <p:blipFill>
            <a:blip r:embed="rId2">
              <a:extLst/>
            </a:blip>
            <a:stretch>
              <a:fillRect/>
            </a:stretch>
          </p:blipFill>
          <p:spPr>
            <a:xfrm>
              <a:off x="0" y="55995"/>
              <a:ext cx="7575992" cy="5347761"/>
            </a:xfrm>
            <a:prstGeom prst="rect">
              <a:avLst/>
            </a:prstGeom>
            <a:ln w="12700" cap="flat">
              <a:noFill/>
              <a:miter lim="400000"/>
            </a:ln>
            <a:effectLst/>
          </p:spPr>
        </p:pic>
        <p:sp>
          <p:nvSpPr>
            <p:cNvPr id="393" name="圆角矩形 4"/>
            <p:cNvSpPr/>
            <p:nvPr/>
          </p:nvSpPr>
          <p:spPr>
            <a:xfrm>
              <a:off x="1417731" y="0"/>
              <a:ext cx="6243285" cy="1208773"/>
            </a:xfrm>
            <a:prstGeom prst="roundRect">
              <a:avLst>
                <a:gd name="adj" fmla="val 16667"/>
              </a:avLst>
            </a:prstGeom>
            <a:noFill/>
            <a:ln w="38100" cap="flat">
              <a:solidFill>
                <a:srgbClr val="32538F"/>
              </a:solidFill>
              <a:prstDash val="solid"/>
              <a:miter lim="800000"/>
            </a:ln>
            <a:effectLst/>
          </p:spPr>
          <p:txBody>
            <a:bodyPr wrap="square" lIns="0" tIns="0" rIns="0" bIns="0" numCol="1" anchor="ctr">
              <a:noAutofit/>
            </a:bodyPr>
            <a:lstStyle/>
            <a:p>
              <a:pPr algn="ctr">
                <a:defRPr>
                  <a:solidFill>
                    <a:srgbClr val="FFFFFF"/>
                  </a:solidFill>
                </a:defRPr>
              </a:pPr>
            </a:p>
          </p:txBody>
        </p:sp>
        <p:sp>
          <p:nvSpPr>
            <p:cNvPr id="394" name="圆角矩形 5"/>
            <p:cNvSpPr/>
            <p:nvPr/>
          </p:nvSpPr>
          <p:spPr>
            <a:xfrm>
              <a:off x="1417730" y="1348718"/>
              <a:ext cx="6243285" cy="1208774"/>
            </a:xfrm>
            <a:prstGeom prst="roundRect">
              <a:avLst>
                <a:gd name="adj" fmla="val 16667"/>
              </a:avLst>
            </a:prstGeom>
            <a:noFill/>
            <a:ln w="38100" cap="flat">
              <a:solidFill>
                <a:srgbClr val="32538F"/>
              </a:solidFill>
              <a:prstDash val="solid"/>
              <a:miter lim="800000"/>
            </a:ln>
            <a:effectLst/>
          </p:spPr>
          <p:txBody>
            <a:bodyPr wrap="square" lIns="0" tIns="0" rIns="0" bIns="0" numCol="1" anchor="ctr">
              <a:noAutofit/>
            </a:bodyPr>
            <a:lstStyle/>
            <a:p>
              <a:pPr algn="ctr">
                <a:defRPr>
                  <a:solidFill>
                    <a:srgbClr val="FFFFFF"/>
                  </a:solidFill>
                </a:defRPr>
              </a:pPr>
            </a:p>
          </p:txBody>
        </p:sp>
        <p:sp>
          <p:nvSpPr>
            <p:cNvPr id="395" name="圆角矩形 6"/>
            <p:cNvSpPr/>
            <p:nvPr/>
          </p:nvSpPr>
          <p:spPr>
            <a:xfrm>
              <a:off x="1417730" y="2764399"/>
              <a:ext cx="6243285" cy="1208773"/>
            </a:xfrm>
            <a:prstGeom prst="roundRect">
              <a:avLst>
                <a:gd name="adj" fmla="val 16667"/>
              </a:avLst>
            </a:prstGeom>
            <a:noFill/>
            <a:ln w="38100" cap="flat">
              <a:solidFill>
                <a:srgbClr val="32538F"/>
              </a:solidFill>
              <a:prstDash val="solid"/>
              <a:miter lim="800000"/>
            </a:ln>
            <a:effectLst/>
          </p:spPr>
          <p:txBody>
            <a:bodyPr wrap="square" lIns="0" tIns="0" rIns="0" bIns="0" numCol="1" anchor="ctr">
              <a:noAutofit/>
            </a:bodyPr>
            <a:lstStyle/>
            <a:p>
              <a:pPr algn="ctr">
                <a:defRPr>
                  <a:solidFill>
                    <a:srgbClr val="FFFFFF"/>
                  </a:solidFill>
                </a:defRPr>
              </a:pPr>
            </a:p>
          </p:txBody>
        </p:sp>
        <p:sp>
          <p:nvSpPr>
            <p:cNvPr id="396" name="圆角矩形 7"/>
            <p:cNvSpPr/>
            <p:nvPr/>
          </p:nvSpPr>
          <p:spPr>
            <a:xfrm>
              <a:off x="1417730" y="4138986"/>
              <a:ext cx="6243285" cy="1208774"/>
            </a:xfrm>
            <a:prstGeom prst="roundRect">
              <a:avLst>
                <a:gd name="adj" fmla="val 16667"/>
              </a:avLst>
            </a:prstGeom>
            <a:noFill/>
            <a:ln w="38100" cap="flat">
              <a:solidFill>
                <a:srgbClr val="32538F"/>
              </a:solidFill>
              <a:prstDash val="solid"/>
              <a:miter lim="800000"/>
            </a:ln>
            <a:effectLst/>
          </p:spPr>
          <p:txBody>
            <a:bodyPr wrap="square" lIns="0" tIns="0" rIns="0" bIns="0" numCol="1" anchor="ctr">
              <a:noAutofit/>
            </a:bodyPr>
            <a:lstStyle/>
            <a:p>
              <a:pPr algn="ctr">
                <a:defRPr>
                  <a:solidFill>
                    <a:srgbClr val="FFFFFF"/>
                  </a:solidFill>
                </a:defRPr>
              </a:pPr>
            </a:p>
          </p:txBody>
        </p:sp>
        <p:sp>
          <p:nvSpPr>
            <p:cNvPr id="397" name="文本框 8"/>
            <p:cNvSpPr txBox="1"/>
            <p:nvPr/>
          </p:nvSpPr>
          <p:spPr>
            <a:xfrm>
              <a:off x="7850545" y="385283"/>
              <a:ext cx="2286865"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b="1" sz="2400">
                  <a:solidFill>
                    <a:srgbClr val="002259"/>
                  </a:solidFill>
                  <a:latin typeface="微软雅黑"/>
                  <a:ea typeface="微软雅黑"/>
                  <a:cs typeface="微软雅黑"/>
                  <a:sym typeface="微软雅黑"/>
                </a:defRPr>
              </a:lvl1pPr>
            </a:lstStyle>
            <a:p>
              <a:pPr/>
              <a:r>
                <a:t>Coordinators</a:t>
              </a:r>
            </a:p>
          </p:txBody>
        </p:sp>
        <p:sp>
          <p:nvSpPr>
            <p:cNvPr id="398" name="文本框 6"/>
            <p:cNvSpPr txBox="1"/>
            <p:nvPr/>
          </p:nvSpPr>
          <p:spPr>
            <a:xfrm>
              <a:off x="7850544" y="1734002"/>
              <a:ext cx="1987969"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b="1" sz="2400">
                  <a:solidFill>
                    <a:srgbClr val="002259"/>
                  </a:solidFill>
                  <a:latin typeface="微软雅黑"/>
                  <a:ea typeface="微软雅黑"/>
                  <a:cs typeface="微软雅黑"/>
                  <a:sym typeface="微软雅黑"/>
                </a:defRPr>
              </a:pPr>
              <a:r>
                <a:t>Log</a:t>
              </a:r>
              <a:r>
                <a:t> </a:t>
              </a:r>
              <a:r>
                <a:t>Broker</a:t>
              </a:r>
            </a:p>
          </p:txBody>
        </p:sp>
        <p:sp>
          <p:nvSpPr>
            <p:cNvPr id="399" name="文本框 6"/>
            <p:cNvSpPr txBox="1"/>
            <p:nvPr/>
          </p:nvSpPr>
          <p:spPr>
            <a:xfrm>
              <a:off x="7850543" y="3149682"/>
              <a:ext cx="2627527"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b="1" sz="2400">
                  <a:solidFill>
                    <a:srgbClr val="002259"/>
                  </a:solidFill>
                  <a:latin typeface="微软雅黑"/>
                  <a:ea typeface="微软雅黑"/>
                  <a:cs typeface="微软雅黑"/>
                  <a:sym typeface="微软雅黑"/>
                </a:defRPr>
              </a:pPr>
              <a:r>
                <a:t>Log</a:t>
              </a:r>
              <a:r>
                <a:t> </a:t>
              </a:r>
              <a:r>
                <a:t>Subscribers</a:t>
              </a:r>
            </a:p>
          </p:txBody>
        </p:sp>
        <p:sp>
          <p:nvSpPr>
            <p:cNvPr id="400" name="文本框 6"/>
            <p:cNvSpPr txBox="1"/>
            <p:nvPr/>
          </p:nvSpPr>
          <p:spPr>
            <a:xfrm>
              <a:off x="7850543" y="4498401"/>
              <a:ext cx="2627527"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b="1" sz="2400">
                  <a:solidFill>
                    <a:srgbClr val="002259"/>
                  </a:solidFill>
                  <a:latin typeface="微软雅黑"/>
                  <a:ea typeface="微软雅黑"/>
                  <a:cs typeface="微软雅黑"/>
                  <a:sym typeface="微软雅黑"/>
                </a:defRPr>
              </a:lvl1pPr>
            </a:lstStyle>
            <a:p>
              <a:pPr/>
              <a:r>
                <a:t>Storage</a:t>
              </a:r>
            </a:p>
          </p:txBody>
        </p:sp>
      </p:gr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Title 2"/>
          <p:cNvSpPr txBox="1"/>
          <p:nvPr>
            <p:ph type="title"/>
          </p:nvPr>
        </p:nvSpPr>
        <p:spPr>
          <a:xfrm>
            <a:off x="463462" y="365124"/>
            <a:ext cx="11235849" cy="1214295"/>
          </a:xfrm>
          <a:prstGeom prst="rect">
            <a:avLst/>
          </a:prstGeom>
        </p:spPr>
        <p:txBody>
          <a:bodyPr/>
          <a:lstStyle>
            <a:lvl1pPr>
              <a:defRPr>
                <a:latin typeface="等线"/>
                <a:ea typeface="等线"/>
                <a:cs typeface="等线"/>
                <a:sym typeface="等线"/>
              </a:defRPr>
            </a:lvl1pPr>
          </a:lstStyle>
          <a:p>
            <a:pPr/>
            <a:r>
              <a:t>链路之间的解藕</a:t>
            </a:r>
          </a:p>
        </p:txBody>
      </p:sp>
      <p:pic>
        <p:nvPicPr>
          <p:cNvPr id="404" name="Picture 3" descr="Picture 3"/>
          <p:cNvPicPr>
            <a:picLocks noChangeAspect="1"/>
          </p:cNvPicPr>
          <p:nvPr/>
        </p:nvPicPr>
        <p:blipFill>
          <a:blip r:embed="rId2">
            <a:extLst/>
          </a:blip>
          <a:stretch>
            <a:fillRect/>
          </a:stretch>
        </p:blipFill>
        <p:spPr>
          <a:xfrm>
            <a:off x="823584" y="1243779"/>
            <a:ext cx="4605348" cy="2185020"/>
          </a:xfrm>
          <a:prstGeom prst="rect">
            <a:avLst/>
          </a:prstGeom>
          <a:ln w="12700">
            <a:miter lim="400000"/>
          </a:ln>
        </p:spPr>
      </p:pic>
      <p:pic>
        <p:nvPicPr>
          <p:cNvPr id="405" name="Picture 4" descr="Picture 4"/>
          <p:cNvPicPr>
            <a:picLocks noChangeAspect="1"/>
          </p:cNvPicPr>
          <p:nvPr/>
        </p:nvPicPr>
        <p:blipFill>
          <a:blip r:embed="rId3">
            <a:extLst/>
          </a:blip>
          <a:stretch>
            <a:fillRect/>
          </a:stretch>
        </p:blipFill>
        <p:spPr>
          <a:xfrm>
            <a:off x="5765086" y="1243779"/>
            <a:ext cx="6017206" cy="2201828"/>
          </a:xfrm>
          <a:prstGeom prst="rect">
            <a:avLst/>
          </a:prstGeom>
          <a:ln w="12700">
            <a:miter lim="400000"/>
          </a:ln>
        </p:spPr>
      </p:pic>
      <p:pic>
        <p:nvPicPr>
          <p:cNvPr id="406" name="Picture 5" descr="Picture 5"/>
          <p:cNvPicPr>
            <a:picLocks noChangeAspect="1"/>
          </p:cNvPicPr>
          <p:nvPr/>
        </p:nvPicPr>
        <p:blipFill>
          <a:blip r:embed="rId4">
            <a:extLst/>
          </a:blip>
          <a:stretch>
            <a:fillRect/>
          </a:stretch>
        </p:blipFill>
        <p:spPr>
          <a:xfrm>
            <a:off x="722736" y="3428798"/>
            <a:ext cx="5042351" cy="3428799"/>
          </a:xfrm>
          <a:prstGeom prst="rect">
            <a:avLst/>
          </a:prstGeom>
          <a:ln w="12700">
            <a:miter lim="400000"/>
          </a:ln>
        </p:spPr>
      </p:pic>
      <p:pic>
        <p:nvPicPr>
          <p:cNvPr id="407" name="Picture 6" descr="Picture 6"/>
          <p:cNvPicPr>
            <a:picLocks noChangeAspect="1"/>
          </p:cNvPicPr>
          <p:nvPr/>
        </p:nvPicPr>
        <p:blipFill>
          <a:blip r:embed="rId5">
            <a:extLst/>
          </a:blip>
          <a:stretch>
            <a:fillRect/>
          </a:stretch>
        </p:blipFill>
        <p:spPr>
          <a:xfrm>
            <a:off x="5916357" y="3731338"/>
            <a:ext cx="6151669" cy="2823717"/>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Title 3"/>
          <p:cNvSpPr txBox="1"/>
          <p:nvPr>
            <p:ph type="title"/>
          </p:nvPr>
        </p:nvSpPr>
        <p:spPr>
          <a:xfrm>
            <a:off x="463462" y="365124"/>
            <a:ext cx="11235849" cy="1214295"/>
          </a:xfrm>
          <a:prstGeom prst="rect">
            <a:avLst/>
          </a:prstGeom>
        </p:spPr>
        <p:txBody>
          <a:bodyPr/>
          <a:lstStyle/>
          <a:p>
            <a:pPr/>
            <a:r>
              <a:t>2.0</a:t>
            </a:r>
            <a:r>
              <a:rPr>
                <a:latin typeface="等线"/>
                <a:ea typeface="等线"/>
                <a:cs typeface="等线"/>
                <a:sym typeface="等线"/>
              </a:rPr>
              <a:t>新特性</a:t>
            </a:r>
          </a:p>
        </p:txBody>
      </p:sp>
      <p:sp>
        <p:nvSpPr>
          <p:cNvPr id="410" name="Text Box 4"/>
          <p:cNvSpPr txBox="1"/>
          <p:nvPr/>
        </p:nvSpPr>
        <p:spPr>
          <a:xfrm>
            <a:off x="696182" y="1970905"/>
            <a:ext cx="9320950" cy="3850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Char char="•"/>
              <a:defRPr sz="2800">
                <a:latin typeface="等线"/>
                <a:ea typeface="等线"/>
                <a:cs typeface="等线"/>
                <a:sym typeface="等线"/>
              </a:defRPr>
            </a:pPr>
            <a:r>
              <a:t>Delete</a:t>
            </a:r>
            <a:r>
              <a:t>（实现中）</a:t>
            </a:r>
          </a:p>
          <a:p>
            <a:pPr marL="285750" indent="-285750">
              <a:buSzPct val="100000"/>
              <a:buChar char="•"/>
              <a:defRPr sz="2800">
                <a:latin typeface="等线"/>
                <a:ea typeface="等线"/>
                <a:cs typeface="等线"/>
                <a:sym typeface="等线"/>
              </a:defRPr>
            </a:pPr>
          </a:p>
          <a:p>
            <a:pPr marL="285750" indent="-285750">
              <a:buSzPct val="100000"/>
              <a:buChar char="•"/>
              <a:defRPr sz="2800">
                <a:latin typeface="等线"/>
                <a:ea typeface="等线"/>
                <a:cs typeface="等线"/>
                <a:sym typeface="等线"/>
              </a:defRPr>
            </a:pPr>
            <a:r>
              <a:t>Segment Compaction</a:t>
            </a:r>
            <a:r>
              <a:t>（实现中）</a:t>
            </a:r>
          </a:p>
          <a:p>
            <a:pPr marL="285750" indent="-285750">
              <a:buSzPct val="100000"/>
              <a:buChar char="•"/>
              <a:defRPr sz="2800">
                <a:latin typeface="等线"/>
                <a:ea typeface="等线"/>
                <a:cs typeface="等线"/>
                <a:sym typeface="等线"/>
              </a:defRPr>
            </a:pPr>
          </a:p>
          <a:p>
            <a:pPr marL="285750" indent="-285750">
              <a:buSzPct val="100000"/>
              <a:buChar char="•"/>
              <a:defRPr sz="2800">
                <a:latin typeface="等线"/>
                <a:ea typeface="等线"/>
                <a:cs typeface="等线"/>
                <a:sym typeface="等线"/>
              </a:defRPr>
            </a:pPr>
            <a:r>
              <a:t>布尔表达式混合搜索（已实现）</a:t>
            </a:r>
          </a:p>
          <a:p>
            <a:pPr marL="285750" indent="-285750">
              <a:buSzPct val="100000"/>
              <a:buChar char="•"/>
              <a:defRPr sz="2800">
                <a:latin typeface="等线"/>
                <a:ea typeface="等线"/>
                <a:cs typeface="等线"/>
                <a:sym typeface="等线"/>
              </a:defRPr>
            </a:pPr>
          </a:p>
          <a:p>
            <a:pPr marL="285750" indent="-285750">
              <a:buSzPct val="100000"/>
              <a:buChar char="•"/>
              <a:defRPr sz="2800">
                <a:latin typeface="等线"/>
                <a:ea typeface="等线"/>
                <a:cs typeface="等线"/>
                <a:sym typeface="等线"/>
              </a:defRPr>
            </a:pPr>
            <a:r>
              <a:t>String </a:t>
            </a:r>
            <a:r>
              <a:t>数据类型（</a:t>
            </a:r>
            <a:r>
              <a:t>2.1</a:t>
            </a:r>
            <a:r>
              <a:t>+）</a:t>
            </a:r>
          </a:p>
        </p:txBody>
      </p:sp>
      <p:pic>
        <p:nvPicPr>
          <p:cNvPr id="411" name="图片 4" descr="图片 4"/>
          <p:cNvPicPr>
            <a:picLocks noChangeAspect="1"/>
          </p:cNvPicPr>
          <p:nvPr/>
        </p:nvPicPr>
        <p:blipFill>
          <a:blip r:embed="rId2">
            <a:extLst/>
          </a:blip>
          <a:stretch>
            <a:fillRect/>
          </a:stretch>
        </p:blipFill>
        <p:spPr>
          <a:xfrm>
            <a:off x="6144580" y="254829"/>
            <a:ext cx="4151536" cy="3529646"/>
          </a:xfrm>
          <a:prstGeom prst="rect">
            <a:avLst/>
          </a:prstGeom>
          <a:ln w="12700">
            <a:miter lim="400000"/>
          </a:ln>
        </p:spPr>
      </p:pic>
      <p:pic>
        <p:nvPicPr>
          <p:cNvPr id="412" name="图片 9" descr="图片 9"/>
          <p:cNvPicPr>
            <a:picLocks noChangeAspect="1"/>
          </p:cNvPicPr>
          <p:nvPr/>
        </p:nvPicPr>
        <p:blipFill>
          <a:blip r:embed="rId3">
            <a:extLst/>
          </a:blip>
          <a:stretch>
            <a:fillRect/>
          </a:stretch>
        </p:blipFill>
        <p:spPr>
          <a:xfrm>
            <a:off x="8327869" y="3367887"/>
            <a:ext cx="3857764" cy="2158511"/>
          </a:xfrm>
          <a:prstGeom prst="rect">
            <a:avLst/>
          </a:prstGeom>
          <a:ln w="12700">
            <a:miter lim="400000"/>
          </a:ln>
        </p:spPr>
      </p:pic>
      <p:pic>
        <p:nvPicPr>
          <p:cNvPr id="413" name="图片 1" descr="图片 1"/>
          <p:cNvPicPr>
            <a:picLocks noChangeAspect="1"/>
          </p:cNvPicPr>
          <p:nvPr/>
        </p:nvPicPr>
        <p:blipFill>
          <a:blip r:embed="rId4">
            <a:extLst/>
          </a:blip>
          <a:stretch>
            <a:fillRect/>
          </a:stretch>
        </p:blipFill>
        <p:spPr>
          <a:xfrm>
            <a:off x="5776865" y="3842453"/>
            <a:ext cx="3714532" cy="3008603"/>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5" name="Picture 2" descr="Picture 2"/>
          <p:cNvPicPr>
            <a:picLocks noChangeAspect="1"/>
          </p:cNvPicPr>
          <p:nvPr/>
        </p:nvPicPr>
        <p:blipFill>
          <a:blip r:embed="rId2">
            <a:extLst/>
          </a:blip>
          <a:stretch>
            <a:fillRect/>
          </a:stretch>
        </p:blipFill>
        <p:spPr>
          <a:xfrm>
            <a:off x="597035" y="1331847"/>
            <a:ext cx="8236017" cy="4669119"/>
          </a:xfrm>
          <a:prstGeom prst="rect">
            <a:avLst/>
          </a:prstGeom>
          <a:ln w="12700">
            <a:miter lim="400000"/>
          </a:ln>
        </p:spPr>
      </p:pic>
      <p:sp>
        <p:nvSpPr>
          <p:cNvPr id="416" name="Title 3"/>
          <p:cNvSpPr txBox="1"/>
          <p:nvPr>
            <p:ph type="title"/>
          </p:nvPr>
        </p:nvSpPr>
        <p:spPr>
          <a:xfrm>
            <a:off x="463462" y="365124"/>
            <a:ext cx="11235849" cy="1214295"/>
          </a:xfrm>
          <a:prstGeom prst="rect">
            <a:avLst/>
          </a:prstGeom>
        </p:spPr>
        <p:txBody>
          <a:bodyPr/>
          <a:lstStyle/>
          <a:p>
            <a:pPr/>
            <a:r>
              <a:t>Tech Meeting </a:t>
            </a:r>
            <a:r>
              <a:t>&amp; </a:t>
            </a:r>
            <a:r>
              <a:t>Milvus Enhancement Plan</a:t>
            </a:r>
          </a:p>
        </p:txBody>
      </p:sp>
      <p:sp>
        <p:nvSpPr>
          <p:cNvPr id="417" name="Text Box 4"/>
          <p:cNvSpPr txBox="1"/>
          <p:nvPr/>
        </p:nvSpPr>
        <p:spPr>
          <a:xfrm>
            <a:off x="275349" y="6108124"/>
            <a:ext cx="72237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https://wiki.lfaidata.foundation/pages/viewpage.action?pageId</a:t>
            </a:r>
            <a:r>
              <a:t>=</a:t>
            </a:r>
            <a:r>
              <a:t>43287103</a:t>
            </a:r>
          </a:p>
        </p:txBody>
      </p:sp>
      <p:sp>
        <p:nvSpPr>
          <p:cNvPr id="418" name="Text Box 5"/>
          <p:cNvSpPr txBox="1"/>
          <p:nvPr/>
        </p:nvSpPr>
        <p:spPr>
          <a:xfrm>
            <a:off x="275349" y="6475529"/>
            <a:ext cx="7223761" cy="3330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https://wiki.lfaidata.foundation/pages/viewpage.action?pageId</a:t>
            </a:r>
            <a:r>
              <a:t>=</a:t>
            </a:r>
            <a:r>
              <a:t>43287098</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Title 4"/>
          <p:cNvSpPr txBox="1"/>
          <p:nvPr>
            <p:ph type="title"/>
          </p:nvPr>
        </p:nvSpPr>
        <p:spPr>
          <a:xfrm>
            <a:off x="463462" y="365124"/>
            <a:ext cx="11235849" cy="1214295"/>
          </a:xfrm>
          <a:prstGeom prst="rect">
            <a:avLst/>
          </a:prstGeom>
        </p:spPr>
        <p:txBody>
          <a:bodyPr/>
          <a:lstStyle/>
          <a:p>
            <a:pPr>
              <a:defRPr>
                <a:latin typeface="等线"/>
                <a:ea typeface="等线"/>
                <a:cs typeface="等线"/>
                <a:sym typeface="等线"/>
              </a:defRPr>
            </a:pPr>
            <a:r>
              <a:t>Debug </a:t>
            </a:r>
            <a:r>
              <a:t>&amp; </a:t>
            </a:r>
            <a:r>
              <a:t>Metrics</a:t>
            </a:r>
          </a:p>
        </p:txBody>
      </p:sp>
      <p:sp>
        <p:nvSpPr>
          <p:cNvPr id="421" name="Text Box 6"/>
          <p:cNvSpPr txBox="1"/>
          <p:nvPr/>
        </p:nvSpPr>
        <p:spPr>
          <a:xfrm>
            <a:off x="1178555" y="1775796"/>
            <a:ext cx="9461115" cy="3609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Char char="•"/>
              <a:defRPr sz="2400">
                <a:latin typeface="等线"/>
                <a:ea typeface="等线"/>
                <a:cs typeface="等线"/>
                <a:sym typeface="等线"/>
              </a:defRPr>
            </a:pPr>
            <a:r>
              <a:t>CGO Batching </a:t>
            </a:r>
            <a:r>
              <a:t>批量提交数据</a:t>
            </a:r>
          </a:p>
          <a:p>
            <a:pPr marL="285750" indent="-285750">
              <a:buSzPct val="100000"/>
              <a:buChar char="•"/>
              <a:defRPr sz="2400">
                <a:latin typeface="等线"/>
                <a:ea typeface="等线"/>
                <a:cs typeface="等线"/>
                <a:sym typeface="等线"/>
              </a:defRPr>
            </a:pPr>
          </a:p>
          <a:p>
            <a:pPr marL="285750" indent="-285750">
              <a:buSzPct val="100000"/>
              <a:buChar char="•"/>
              <a:defRPr sz="2400">
                <a:latin typeface="等线"/>
                <a:ea typeface="等线"/>
                <a:cs typeface="等线"/>
                <a:sym typeface="等线"/>
              </a:defRPr>
            </a:pPr>
            <a:r>
              <a:t>限制</a:t>
            </a:r>
            <a:r>
              <a:t>/</a:t>
            </a:r>
            <a:r>
              <a:t>隔离</a:t>
            </a:r>
            <a:r>
              <a:t>Golang</a:t>
            </a:r>
            <a:r>
              <a:t> 和 </a:t>
            </a:r>
            <a:r>
              <a:t>C</a:t>
            </a:r>
            <a:r>
              <a:t>的内存分配</a:t>
            </a:r>
          </a:p>
          <a:p>
            <a:pPr marL="285750" indent="-285750">
              <a:buSzPct val="100000"/>
              <a:buChar char="•"/>
              <a:defRPr sz="2400">
                <a:latin typeface="等线"/>
                <a:ea typeface="等线"/>
                <a:cs typeface="等线"/>
                <a:sym typeface="等线"/>
              </a:defRPr>
            </a:pPr>
          </a:p>
          <a:p>
            <a:pPr marL="285750" indent="-285750">
              <a:buSzPct val="100000"/>
              <a:buChar char="•"/>
              <a:defRPr sz="2400">
                <a:latin typeface="等线"/>
                <a:ea typeface="等线"/>
                <a:cs typeface="等线"/>
                <a:sym typeface="等线"/>
              </a:defRPr>
            </a:pPr>
            <a:r>
              <a:t>dlv </a:t>
            </a:r>
            <a:r>
              <a:t>+ </a:t>
            </a:r>
            <a:r>
              <a:t>gdb</a:t>
            </a:r>
          </a:p>
          <a:p>
            <a:pPr marL="285750" indent="-285750">
              <a:buSzPct val="100000"/>
              <a:buChar char="•"/>
              <a:defRPr sz="2400">
                <a:latin typeface="等线"/>
                <a:ea typeface="等线"/>
                <a:cs typeface="等线"/>
                <a:sym typeface="等线"/>
              </a:defRPr>
            </a:pPr>
          </a:p>
          <a:p>
            <a:pPr marL="285750" indent="-285750">
              <a:buSzPct val="100000"/>
              <a:buChar char="•"/>
              <a:defRPr sz="2400">
                <a:latin typeface="等线"/>
                <a:ea typeface="等线"/>
                <a:cs typeface="等线"/>
                <a:sym typeface="等线"/>
              </a:defRPr>
            </a:pPr>
            <a:r>
              <a:t>pprof</a:t>
            </a:r>
            <a:r>
              <a:t>提供</a:t>
            </a:r>
            <a:r>
              <a:t>go</a:t>
            </a:r>
            <a:r>
              <a:t>的不在场证明</a:t>
            </a:r>
          </a:p>
          <a:p>
            <a:pPr marL="285750" indent="-285750">
              <a:buSzPct val="100000"/>
              <a:buChar char="•"/>
              <a:defRPr sz="2400">
                <a:latin typeface="等线"/>
                <a:ea typeface="等线"/>
                <a:cs typeface="等线"/>
                <a:sym typeface="等线"/>
              </a:defRPr>
            </a:pPr>
          </a:p>
          <a:p>
            <a:pPr marL="285750" indent="-285750">
              <a:buSzPct val="100000"/>
              <a:buChar char="•"/>
              <a:defRPr sz="2400">
                <a:latin typeface="等线"/>
                <a:ea typeface="等线"/>
                <a:cs typeface="等线"/>
                <a:sym typeface="等线"/>
              </a:defRPr>
            </a:pPr>
            <a:r>
              <a:t>Metrics</a:t>
            </a:r>
            <a:r>
              <a:t> 监控</a:t>
            </a:r>
          </a:p>
        </p:txBody>
      </p:sp>
      <p:pic>
        <p:nvPicPr>
          <p:cNvPr id="422" name="Picture 1" descr="Picture 1"/>
          <p:cNvPicPr>
            <a:picLocks noChangeAspect="1"/>
          </p:cNvPicPr>
          <p:nvPr/>
        </p:nvPicPr>
        <p:blipFill>
          <a:blip r:embed="rId2">
            <a:extLst/>
          </a:blip>
          <a:stretch>
            <a:fillRect/>
          </a:stretch>
        </p:blipFill>
        <p:spPr>
          <a:xfrm>
            <a:off x="5174300" y="3964923"/>
            <a:ext cx="5710102" cy="2740237"/>
          </a:xfrm>
          <a:prstGeom prst="rect">
            <a:avLst/>
          </a:prstGeom>
          <a:ln w="12700">
            <a:miter lim="400000"/>
          </a:ln>
        </p:spPr>
      </p:pic>
      <p:pic>
        <p:nvPicPr>
          <p:cNvPr id="423" name="Picture 2" descr="Picture 2"/>
          <p:cNvPicPr>
            <a:picLocks noChangeAspect="1"/>
          </p:cNvPicPr>
          <p:nvPr/>
        </p:nvPicPr>
        <p:blipFill>
          <a:blip r:embed="rId3">
            <a:extLst/>
          </a:blip>
          <a:stretch>
            <a:fillRect/>
          </a:stretch>
        </p:blipFill>
        <p:spPr>
          <a:xfrm>
            <a:off x="6307135" y="796045"/>
            <a:ext cx="5756028" cy="2265672"/>
          </a:xfrm>
          <a:prstGeom prst="rect">
            <a:avLst/>
          </a:prstGeom>
          <a:ln w="12700">
            <a:miter lim="400000"/>
          </a:ln>
        </p:spPr>
      </p:pic>
      <p:pic>
        <p:nvPicPr>
          <p:cNvPr id="424" name="Picture 3" descr="Picture 3"/>
          <p:cNvPicPr>
            <a:picLocks noChangeAspect="1"/>
          </p:cNvPicPr>
          <p:nvPr/>
        </p:nvPicPr>
        <p:blipFill>
          <a:blip r:embed="rId4">
            <a:extLst/>
          </a:blip>
          <a:stretch>
            <a:fillRect/>
          </a:stretch>
        </p:blipFill>
        <p:spPr>
          <a:xfrm>
            <a:off x="7317502" y="2479989"/>
            <a:ext cx="4868130" cy="284739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8" name="Picture 3" descr="Picture 3"/>
          <p:cNvPicPr>
            <a:picLocks noChangeAspect="1"/>
          </p:cNvPicPr>
          <p:nvPr/>
        </p:nvPicPr>
        <p:blipFill>
          <a:blip r:embed="rId3">
            <a:extLst/>
          </a:blip>
          <a:stretch>
            <a:fillRect/>
          </a:stretch>
        </p:blipFill>
        <p:spPr>
          <a:xfrm>
            <a:off x="218501" y="823584"/>
            <a:ext cx="9630890" cy="5294468"/>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Title 1"/>
          <p:cNvSpPr txBox="1"/>
          <p:nvPr>
            <p:ph type="title"/>
          </p:nvPr>
        </p:nvSpPr>
        <p:spPr>
          <a:xfrm>
            <a:off x="463462" y="365124"/>
            <a:ext cx="11235849" cy="1214295"/>
          </a:xfrm>
          <a:prstGeom prst="rect">
            <a:avLst/>
          </a:prstGeom>
        </p:spPr>
        <p:txBody>
          <a:bodyPr/>
          <a:lstStyle/>
          <a:p>
            <a:pPr>
              <a:defRPr>
                <a:latin typeface="等线"/>
                <a:ea typeface="等线"/>
                <a:cs typeface="等线"/>
                <a:sym typeface="等线"/>
              </a:defRPr>
            </a:pPr>
            <a:r>
              <a:t>代码质量</a:t>
            </a:r>
            <a:r>
              <a:t> </a:t>
            </a:r>
            <a:r>
              <a:t>&amp; 测试</a:t>
            </a:r>
          </a:p>
        </p:txBody>
      </p:sp>
      <p:sp>
        <p:nvSpPr>
          <p:cNvPr id="427" name="Text Box 2"/>
          <p:cNvSpPr txBox="1"/>
          <p:nvPr/>
        </p:nvSpPr>
        <p:spPr>
          <a:xfrm>
            <a:off x="1454109" y="2372829"/>
            <a:ext cx="6016686" cy="341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latin typeface="等线"/>
                <a:ea typeface="等线"/>
                <a:cs typeface="等线"/>
                <a:sym typeface="等线"/>
              </a:defRPr>
            </a:pPr>
            <a:r>
              <a:t>Unit tests </a:t>
            </a:r>
            <a:r>
              <a:t>覆盖率</a:t>
            </a:r>
          </a:p>
          <a:p>
            <a:pPr>
              <a:defRPr sz="2800">
                <a:latin typeface="等线"/>
                <a:ea typeface="等线"/>
                <a:cs typeface="等线"/>
                <a:sym typeface="等线"/>
              </a:defRPr>
            </a:pPr>
          </a:p>
          <a:p>
            <a:pPr>
              <a:defRPr sz="2800">
                <a:latin typeface="等线"/>
                <a:ea typeface="等线"/>
                <a:cs typeface="等线"/>
                <a:sym typeface="等线"/>
              </a:defRPr>
            </a:pPr>
            <a:r>
              <a:t>e2e</a:t>
            </a:r>
            <a:r>
              <a:t> 测试</a:t>
            </a:r>
          </a:p>
          <a:p>
            <a:pPr>
              <a:defRPr sz="2800">
                <a:latin typeface="等线"/>
                <a:ea typeface="等线"/>
                <a:cs typeface="等线"/>
                <a:sym typeface="等线"/>
              </a:defRPr>
            </a:pPr>
          </a:p>
          <a:p>
            <a:pPr>
              <a:defRPr sz="2800">
                <a:latin typeface="等线"/>
                <a:ea typeface="等线"/>
                <a:cs typeface="等线"/>
                <a:sym typeface="等线"/>
              </a:defRPr>
            </a:pPr>
            <a:r>
              <a:t>chaos</a:t>
            </a:r>
            <a:r>
              <a:t> 测试</a:t>
            </a:r>
          </a:p>
          <a:p>
            <a:pPr>
              <a:defRPr sz="2800">
                <a:latin typeface="等线"/>
                <a:ea typeface="等线"/>
                <a:cs typeface="等线"/>
                <a:sym typeface="等线"/>
              </a:defRPr>
            </a:pPr>
          </a:p>
          <a:p>
            <a:pPr>
              <a:defRPr sz="2800">
                <a:latin typeface="等线"/>
                <a:ea typeface="等线"/>
                <a:cs typeface="等线"/>
                <a:sym typeface="等线"/>
              </a:defRPr>
            </a:pPr>
            <a:r>
              <a:t>scaling/benchmark</a:t>
            </a:r>
            <a:r>
              <a:t>测试</a:t>
            </a:r>
          </a:p>
        </p:txBody>
      </p:sp>
      <p:pic>
        <p:nvPicPr>
          <p:cNvPr id="428" name="Picture 3" descr="Picture 3"/>
          <p:cNvPicPr>
            <a:picLocks noChangeAspect="1"/>
          </p:cNvPicPr>
          <p:nvPr/>
        </p:nvPicPr>
        <p:blipFill>
          <a:blip r:embed="rId2">
            <a:extLst/>
          </a:blip>
          <a:stretch>
            <a:fillRect/>
          </a:stretch>
        </p:blipFill>
        <p:spPr>
          <a:xfrm>
            <a:off x="4194552" y="489874"/>
            <a:ext cx="5403930" cy="3061718"/>
          </a:xfrm>
          <a:prstGeom prst="rect">
            <a:avLst/>
          </a:prstGeom>
          <a:ln w="12700">
            <a:miter lim="400000"/>
          </a:ln>
        </p:spPr>
      </p:pic>
      <p:pic>
        <p:nvPicPr>
          <p:cNvPr id="429" name="Picture 4" descr="Picture 4"/>
          <p:cNvPicPr>
            <a:picLocks noChangeAspect="1"/>
          </p:cNvPicPr>
          <p:nvPr/>
        </p:nvPicPr>
        <p:blipFill>
          <a:blip r:embed="rId3">
            <a:extLst/>
          </a:blip>
          <a:stretch>
            <a:fillRect/>
          </a:stretch>
        </p:blipFill>
        <p:spPr>
          <a:xfrm>
            <a:off x="5939730" y="2969865"/>
            <a:ext cx="5832571" cy="3628135"/>
          </a:xfrm>
          <a:prstGeom prst="rect">
            <a:avLst/>
          </a:prstGeom>
          <a:ln w="12700">
            <a:miter lim="400000"/>
          </a:ln>
        </p:spPr>
      </p:pic>
      <p:pic>
        <p:nvPicPr>
          <p:cNvPr id="430" name="Picture 5" descr="Picture 5"/>
          <p:cNvPicPr>
            <a:picLocks noChangeAspect="1"/>
          </p:cNvPicPr>
          <p:nvPr/>
        </p:nvPicPr>
        <p:blipFill>
          <a:blip r:embed="rId4">
            <a:extLst/>
          </a:blip>
          <a:stretch>
            <a:fillRect/>
          </a:stretch>
        </p:blipFill>
        <p:spPr>
          <a:xfrm>
            <a:off x="8756508" y="367405"/>
            <a:ext cx="3429124" cy="1806414"/>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文本框 3"/>
          <p:cNvSpPr txBox="1"/>
          <p:nvPr/>
        </p:nvSpPr>
        <p:spPr>
          <a:xfrm>
            <a:off x="2692095" y="789353"/>
            <a:ext cx="1905001" cy="1551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9600">
                <a:solidFill>
                  <a:srgbClr val="808080">
                    <a:alpha val="14000"/>
                  </a:srgbClr>
                </a:solidFill>
                <a:latin typeface="微软雅黑"/>
                <a:ea typeface="微软雅黑"/>
                <a:cs typeface="微软雅黑"/>
                <a:sym typeface="微软雅黑"/>
              </a:defRPr>
            </a:lvl1pPr>
          </a:lstStyle>
          <a:p>
            <a:pPr/>
            <a:r>
              <a:t>04</a:t>
            </a:r>
          </a:p>
        </p:txBody>
      </p:sp>
      <p:sp>
        <p:nvSpPr>
          <p:cNvPr id="433" name="Shape 810"/>
          <p:cNvSpPr txBox="1"/>
          <p:nvPr/>
        </p:nvSpPr>
        <p:spPr>
          <a:xfrm>
            <a:off x="693489" y="3844421"/>
            <a:ext cx="5902728" cy="858821"/>
          </a:xfrm>
          <a:prstGeom prst="rect">
            <a:avLst/>
          </a:prstGeom>
          <a:ln w="12700">
            <a:miter lim="400000"/>
          </a:ln>
          <a:extLst>
            <a:ext uri="{C572A759-6A51-4108-AA02-DFA0A04FC94B}">
              <ma14:wrappingTextBoxFlag xmlns:ma14="http://schemas.microsoft.com/office/mac/drawingml/2011/main" val="1"/>
            </a:ext>
          </a:extLst>
        </p:spPr>
        <p:txBody>
          <a:bodyPr lIns="35709" tIns="35709" rIns="35709" bIns="35709" anchor="ctr">
            <a:spAutoFit/>
          </a:bodyPr>
          <a:lstStyle>
            <a:lvl1pPr algn="ctr">
              <a:defRPr b="1" sz="4400">
                <a:solidFill>
                  <a:srgbClr val="002259"/>
                </a:solidFill>
                <a:latin typeface="微软雅黑"/>
                <a:ea typeface="微软雅黑"/>
                <a:cs typeface="微软雅黑"/>
                <a:sym typeface="微软雅黑"/>
              </a:defRPr>
            </a:lvl1pPr>
          </a:lstStyle>
          <a:p>
            <a:pPr/>
            <a:r>
              <a:t>一些用户案例</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5" name="图片 35" descr="图片 35"/>
          <p:cNvPicPr>
            <a:picLocks noChangeAspect="1"/>
          </p:cNvPicPr>
          <p:nvPr/>
        </p:nvPicPr>
        <p:blipFill>
          <a:blip r:embed="rId2">
            <a:extLst/>
          </a:blip>
          <a:stretch>
            <a:fillRect/>
          </a:stretch>
        </p:blipFill>
        <p:spPr>
          <a:xfrm>
            <a:off x="687457" y="3039716"/>
            <a:ext cx="1292088" cy="927653"/>
          </a:xfrm>
          <a:prstGeom prst="rect">
            <a:avLst/>
          </a:prstGeom>
          <a:ln w="12700">
            <a:miter lim="400000"/>
          </a:ln>
        </p:spPr>
      </p:pic>
      <p:sp>
        <p:nvSpPr>
          <p:cNvPr id="436" name="Shape 607"/>
          <p:cNvSpPr txBox="1"/>
          <p:nvPr>
            <p:ph type="title"/>
          </p:nvPr>
        </p:nvSpPr>
        <p:spPr>
          <a:xfrm>
            <a:off x="602079" y="322862"/>
            <a:ext cx="7620001" cy="716957"/>
          </a:xfrm>
          <a:prstGeom prst="rect">
            <a:avLst/>
          </a:prstGeom>
        </p:spPr>
        <p:txBody>
          <a:bodyPr/>
          <a:lstStyle>
            <a:lvl1pPr defTabSz="731520">
              <a:defRPr sz="3520">
                <a:latin typeface="等线"/>
                <a:ea typeface="等线"/>
                <a:cs typeface="等线"/>
                <a:sym typeface="等线"/>
              </a:defRPr>
            </a:lvl1pPr>
          </a:lstStyle>
          <a:p>
            <a:pPr/>
            <a:r>
              <a:t>全球企业用户</a:t>
            </a:r>
          </a:p>
        </p:txBody>
      </p:sp>
      <p:sp>
        <p:nvSpPr>
          <p:cNvPr id="437" name="object 21"/>
          <p:cNvSpPr/>
          <p:nvPr/>
        </p:nvSpPr>
        <p:spPr>
          <a:xfrm>
            <a:off x="8289635" y="4629727"/>
            <a:ext cx="935182" cy="288637"/>
          </a:xfrm>
          <a:prstGeom prst="rect">
            <a:avLst/>
          </a:prstGeom>
          <a:blipFill>
            <a:blip r:embed="rId3"/>
            <a:stretch>
              <a:fillRect/>
            </a:stretch>
          </a:blipFill>
          <a:ln w="12700">
            <a:miter lim="400000"/>
          </a:ln>
        </p:spPr>
        <p:txBody>
          <a:bodyPr lIns="0" tIns="0" rIns="0" bIns="0"/>
          <a:lstStyle/>
          <a:p>
            <a:pPr defTabSz="457200">
              <a:defRPr sz="900"/>
            </a:pPr>
          </a:p>
        </p:txBody>
      </p:sp>
      <p:sp>
        <p:nvSpPr>
          <p:cNvPr id="438" name="bk object 18"/>
          <p:cNvSpPr/>
          <p:nvPr/>
        </p:nvSpPr>
        <p:spPr>
          <a:xfrm>
            <a:off x="10146576" y="5787528"/>
            <a:ext cx="996985" cy="259217"/>
          </a:xfrm>
          <a:prstGeom prst="rect">
            <a:avLst/>
          </a:prstGeom>
          <a:blipFill>
            <a:blip r:embed="rId4"/>
            <a:stretch>
              <a:fillRect/>
            </a:stretch>
          </a:blipFill>
          <a:ln w="12700">
            <a:miter lim="400000"/>
          </a:ln>
        </p:spPr>
        <p:txBody>
          <a:bodyPr lIns="0" tIns="0" rIns="0" bIns="0"/>
          <a:lstStyle/>
          <a:p>
            <a:pPr defTabSz="457200">
              <a:defRPr sz="900"/>
            </a:pPr>
          </a:p>
        </p:txBody>
      </p:sp>
      <p:sp>
        <p:nvSpPr>
          <p:cNvPr id="439" name="bk object 20"/>
          <p:cNvSpPr/>
          <p:nvPr/>
        </p:nvSpPr>
        <p:spPr>
          <a:xfrm>
            <a:off x="10143283" y="5107266"/>
            <a:ext cx="1000814" cy="277408"/>
          </a:xfrm>
          <a:prstGeom prst="rect">
            <a:avLst/>
          </a:prstGeom>
          <a:blipFill>
            <a:blip r:embed="rId5"/>
            <a:stretch>
              <a:fillRect/>
            </a:stretch>
          </a:blipFill>
          <a:ln w="12700">
            <a:miter lim="400000"/>
          </a:ln>
        </p:spPr>
        <p:txBody>
          <a:bodyPr lIns="0" tIns="0" rIns="0" bIns="0"/>
          <a:lstStyle/>
          <a:p>
            <a:pPr defTabSz="457200">
              <a:defRPr sz="900"/>
            </a:pPr>
          </a:p>
        </p:txBody>
      </p:sp>
      <p:sp>
        <p:nvSpPr>
          <p:cNvPr id="440" name="bk object 22"/>
          <p:cNvSpPr/>
          <p:nvPr/>
        </p:nvSpPr>
        <p:spPr>
          <a:xfrm>
            <a:off x="6381188" y="5204659"/>
            <a:ext cx="1036865" cy="320555"/>
          </a:xfrm>
          <a:prstGeom prst="rect">
            <a:avLst/>
          </a:prstGeom>
          <a:blipFill>
            <a:blip r:embed="rId6"/>
            <a:stretch>
              <a:fillRect/>
            </a:stretch>
          </a:blipFill>
          <a:ln w="12700">
            <a:miter lim="400000"/>
          </a:ln>
        </p:spPr>
        <p:txBody>
          <a:bodyPr lIns="0" tIns="0" rIns="0" bIns="0"/>
          <a:lstStyle/>
          <a:p>
            <a:pPr defTabSz="457200">
              <a:defRPr sz="900"/>
            </a:pPr>
          </a:p>
        </p:txBody>
      </p:sp>
      <p:sp>
        <p:nvSpPr>
          <p:cNvPr id="441" name="bk object 27"/>
          <p:cNvSpPr/>
          <p:nvPr/>
        </p:nvSpPr>
        <p:spPr>
          <a:xfrm>
            <a:off x="604684" y="4464568"/>
            <a:ext cx="1466274" cy="496456"/>
          </a:xfrm>
          <a:prstGeom prst="rect">
            <a:avLst/>
          </a:prstGeom>
          <a:blipFill>
            <a:blip r:embed="rId7"/>
            <a:stretch>
              <a:fillRect/>
            </a:stretch>
          </a:blipFill>
          <a:ln w="12700">
            <a:miter lim="400000"/>
          </a:ln>
        </p:spPr>
        <p:txBody>
          <a:bodyPr lIns="0" tIns="0" rIns="0" bIns="0"/>
          <a:lstStyle/>
          <a:p>
            <a:pPr defTabSz="457200">
              <a:defRPr sz="900"/>
            </a:pPr>
          </a:p>
        </p:txBody>
      </p:sp>
      <p:sp>
        <p:nvSpPr>
          <p:cNvPr id="442" name="bk object 29"/>
          <p:cNvSpPr/>
          <p:nvPr/>
        </p:nvSpPr>
        <p:spPr>
          <a:xfrm>
            <a:off x="8401877" y="3337905"/>
            <a:ext cx="1044974" cy="325777"/>
          </a:xfrm>
          <a:prstGeom prst="rect">
            <a:avLst/>
          </a:prstGeom>
          <a:blipFill>
            <a:blip r:embed="rId8"/>
            <a:stretch>
              <a:fillRect/>
            </a:stretch>
          </a:blipFill>
          <a:ln w="12700">
            <a:miter lim="400000"/>
          </a:ln>
        </p:spPr>
        <p:txBody>
          <a:bodyPr lIns="0" tIns="0" rIns="0" bIns="0"/>
          <a:lstStyle/>
          <a:p>
            <a:pPr defTabSz="457200">
              <a:defRPr sz="900"/>
            </a:pPr>
          </a:p>
        </p:txBody>
      </p:sp>
      <p:sp>
        <p:nvSpPr>
          <p:cNvPr id="443" name="bk object 33"/>
          <p:cNvSpPr/>
          <p:nvPr/>
        </p:nvSpPr>
        <p:spPr>
          <a:xfrm>
            <a:off x="2302565" y="2070651"/>
            <a:ext cx="1258958" cy="281610"/>
          </a:xfrm>
          <a:prstGeom prst="rect">
            <a:avLst/>
          </a:prstGeom>
          <a:blipFill>
            <a:blip r:embed="rId9"/>
            <a:stretch>
              <a:fillRect/>
            </a:stretch>
          </a:blipFill>
          <a:ln w="12700">
            <a:miter lim="400000"/>
          </a:ln>
        </p:spPr>
        <p:txBody>
          <a:bodyPr lIns="0" tIns="0" rIns="0" bIns="0"/>
          <a:lstStyle/>
          <a:p>
            <a:pPr defTabSz="457200">
              <a:defRPr sz="900"/>
            </a:pPr>
          </a:p>
        </p:txBody>
      </p:sp>
      <p:sp>
        <p:nvSpPr>
          <p:cNvPr id="444" name="bk object 47"/>
          <p:cNvSpPr/>
          <p:nvPr/>
        </p:nvSpPr>
        <p:spPr>
          <a:xfrm>
            <a:off x="4447995" y="3950891"/>
            <a:ext cx="1004455" cy="542637"/>
          </a:xfrm>
          <a:prstGeom prst="rect">
            <a:avLst/>
          </a:prstGeom>
          <a:blipFill>
            <a:blip r:embed="rId10"/>
            <a:stretch>
              <a:fillRect/>
            </a:stretch>
          </a:blipFill>
          <a:ln w="12700">
            <a:miter lim="400000"/>
          </a:ln>
        </p:spPr>
        <p:txBody>
          <a:bodyPr lIns="0" tIns="0" rIns="0" bIns="0"/>
          <a:lstStyle/>
          <a:p>
            <a:pPr defTabSz="457200">
              <a:defRPr sz="900"/>
            </a:pPr>
          </a:p>
        </p:txBody>
      </p:sp>
      <p:sp>
        <p:nvSpPr>
          <p:cNvPr id="445" name="bk object 52"/>
          <p:cNvSpPr/>
          <p:nvPr/>
        </p:nvSpPr>
        <p:spPr>
          <a:xfrm>
            <a:off x="4442619" y="5746260"/>
            <a:ext cx="909441" cy="297931"/>
          </a:xfrm>
          <a:prstGeom prst="rect">
            <a:avLst/>
          </a:prstGeom>
          <a:blipFill>
            <a:blip r:embed="rId11"/>
            <a:stretch>
              <a:fillRect/>
            </a:stretch>
          </a:blipFill>
          <a:ln w="12700">
            <a:miter lim="400000"/>
          </a:ln>
        </p:spPr>
        <p:txBody>
          <a:bodyPr lIns="0" tIns="0" rIns="0" bIns="0"/>
          <a:lstStyle/>
          <a:p>
            <a:pPr defTabSz="457200">
              <a:defRPr sz="900"/>
            </a:pPr>
          </a:p>
        </p:txBody>
      </p:sp>
      <p:sp>
        <p:nvSpPr>
          <p:cNvPr id="446" name="bk object 53"/>
          <p:cNvSpPr/>
          <p:nvPr/>
        </p:nvSpPr>
        <p:spPr>
          <a:xfrm>
            <a:off x="6662383" y="2065725"/>
            <a:ext cx="1051522" cy="262908"/>
          </a:xfrm>
          <a:prstGeom prst="rect">
            <a:avLst/>
          </a:prstGeom>
          <a:blipFill>
            <a:blip r:embed="rId12"/>
            <a:stretch>
              <a:fillRect/>
            </a:stretch>
          </a:blipFill>
          <a:ln w="12700">
            <a:miter lim="400000"/>
          </a:ln>
        </p:spPr>
        <p:txBody>
          <a:bodyPr lIns="0" tIns="0" rIns="0" bIns="0"/>
          <a:lstStyle/>
          <a:p>
            <a:pPr defTabSz="457200">
              <a:defRPr sz="900"/>
            </a:pPr>
          </a:p>
        </p:txBody>
      </p:sp>
      <p:pic>
        <p:nvPicPr>
          <p:cNvPr id="447" name="image1.tif" descr="image1.tif"/>
          <p:cNvPicPr>
            <a:picLocks noChangeAspect="1"/>
          </p:cNvPicPr>
          <p:nvPr/>
        </p:nvPicPr>
        <p:blipFill>
          <a:blip r:embed="rId13">
            <a:extLst/>
          </a:blip>
          <a:stretch>
            <a:fillRect/>
          </a:stretch>
        </p:blipFill>
        <p:spPr>
          <a:xfrm>
            <a:off x="8352132" y="5201227"/>
            <a:ext cx="865910" cy="277092"/>
          </a:xfrm>
          <a:prstGeom prst="rect">
            <a:avLst/>
          </a:prstGeom>
          <a:ln w="12700">
            <a:miter lim="400000"/>
          </a:ln>
        </p:spPr>
      </p:pic>
      <p:pic>
        <p:nvPicPr>
          <p:cNvPr id="448" name="107.jpeg" descr="107.jpeg"/>
          <p:cNvPicPr>
            <a:picLocks noChangeAspect="1"/>
          </p:cNvPicPr>
          <p:nvPr/>
        </p:nvPicPr>
        <p:blipFill>
          <a:blip r:embed="rId14">
            <a:extLst/>
          </a:blip>
          <a:stretch>
            <a:fillRect/>
          </a:stretch>
        </p:blipFill>
        <p:spPr>
          <a:xfrm>
            <a:off x="6518412" y="2642151"/>
            <a:ext cx="1242393" cy="364436"/>
          </a:xfrm>
          <a:prstGeom prst="rect">
            <a:avLst/>
          </a:prstGeom>
          <a:ln w="12700">
            <a:miter lim="400000"/>
          </a:ln>
        </p:spPr>
      </p:pic>
      <p:pic>
        <p:nvPicPr>
          <p:cNvPr id="449" name="113.png" descr="113.png"/>
          <p:cNvPicPr>
            <a:picLocks noChangeAspect="1"/>
          </p:cNvPicPr>
          <p:nvPr/>
        </p:nvPicPr>
        <p:blipFill>
          <a:blip r:embed="rId15">
            <a:extLst/>
          </a:blip>
          <a:stretch>
            <a:fillRect/>
          </a:stretch>
        </p:blipFill>
        <p:spPr>
          <a:xfrm>
            <a:off x="8407044" y="5723416"/>
            <a:ext cx="1096819" cy="323274"/>
          </a:xfrm>
          <a:prstGeom prst="rect">
            <a:avLst/>
          </a:prstGeom>
          <a:ln w="12700">
            <a:miter lim="400000"/>
          </a:ln>
        </p:spPr>
      </p:pic>
      <p:pic>
        <p:nvPicPr>
          <p:cNvPr id="450" name="tokopedia (1).png" descr="tokopedia (1).png"/>
          <p:cNvPicPr>
            <a:picLocks noChangeAspect="1"/>
          </p:cNvPicPr>
          <p:nvPr/>
        </p:nvPicPr>
        <p:blipFill>
          <a:blip r:embed="rId16">
            <a:extLst/>
          </a:blip>
          <a:stretch>
            <a:fillRect/>
          </a:stretch>
        </p:blipFill>
        <p:spPr>
          <a:xfrm>
            <a:off x="2811496" y="2407248"/>
            <a:ext cx="832201" cy="832201"/>
          </a:xfrm>
          <a:prstGeom prst="rect">
            <a:avLst/>
          </a:prstGeom>
          <a:ln w="12700">
            <a:miter lim="400000"/>
          </a:ln>
        </p:spPr>
      </p:pic>
      <p:pic>
        <p:nvPicPr>
          <p:cNvPr id="451" name="图片 1" descr="图片 1"/>
          <p:cNvPicPr>
            <a:picLocks noChangeAspect="1"/>
          </p:cNvPicPr>
          <p:nvPr/>
        </p:nvPicPr>
        <p:blipFill>
          <a:blip r:embed="rId17">
            <a:extLst/>
          </a:blip>
          <a:stretch>
            <a:fillRect/>
          </a:stretch>
        </p:blipFill>
        <p:spPr>
          <a:xfrm>
            <a:off x="6621318" y="1414318"/>
            <a:ext cx="1027546" cy="346365"/>
          </a:xfrm>
          <a:prstGeom prst="rect">
            <a:avLst/>
          </a:prstGeom>
          <a:ln w="12700">
            <a:miter lim="400000"/>
          </a:ln>
        </p:spPr>
      </p:pic>
      <p:pic>
        <p:nvPicPr>
          <p:cNvPr id="452" name="图片 2" descr="图片 2"/>
          <p:cNvPicPr>
            <a:picLocks noChangeAspect="1"/>
          </p:cNvPicPr>
          <p:nvPr/>
        </p:nvPicPr>
        <p:blipFill>
          <a:blip r:embed="rId18">
            <a:extLst/>
          </a:blip>
          <a:stretch>
            <a:fillRect/>
          </a:stretch>
        </p:blipFill>
        <p:spPr>
          <a:xfrm>
            <a:off x="9980676" y="1317114"/>
            <a:ext cx="1477819" cy="519546"/>
          </a:xfrm>
          <a:prstGeom prst="rect">
            <a:avLst/>
          </a:prstGeom>
          <a:ln w="12700">
            <a:miter lim="400000"/>
          </a:ln>
        </p:spPr>
      </p:pic>
      <p:pic>
        <p:nvPicPr>
          <p:cNvPr id="453" name="图片 3" descr="图片 3"/>
          <p:cNvPicPr>
            <a:picLocks noChangeAspect="1"/>
          </p:cNvPicPr>
          <p:nvPr/>
        </p:nvPicPr>
        <p:blipFill>
          <a:blip r:embed="rId19">
            <a:extLst/>
          </a:blip>
          <a:stretch>
            <a:fillRect/>
          </a:stretch>
        </p:blipFill>
        <p:spPr>
          <a:xfrm>
            <a:off x="670938" y="1283953"/>
            <a:ext cx="1731819" cy="600365"/>
          </a:xfrm>
          <a:prstGeom prst="rect">
            <a:avLst/>
          </a:prstGeom>
          <a:ln w="12700">
            <a:miter lim="400000"/>
          </a:ln>
        </p:spPr>
      </p:pic>
      <p:pic>
        <p:nvPicPr>
          <p:cNvPr id="454" name="图片 5" descr="图片 5"/>
          <p:cNvPicPr>
            <a:picLocks noChangeAspect="1"/>
          </p:cNvPicPr>
          <p:nvPr/>
        </p:nvPicPr>
        <p:blipFill>
          <a:blip r:embed="rId20">
            <a:extLst/>
          </a:blip>
          <a:stretch>
            <a:fillRect/>
          </a:stretch>
        </p:blipFill>
        <p:spPr>
          <a:xfrm>
            <a:off x="4058227" y="1356591"/>
            <a:ext cx="2147456" cy="484910"/>
          </a:xfrm>
          <a:prstGeom prst="rect">
            <a:avLst/>
          </a:prstGeom>
          <a:ln w="12700">
            <a:miter lim="400000"/>
          </a:ln>
        </p:spPr>
      </p:pic>
      <p:pic>
        <p:nvPicPr>
          <p:cNvPr id="455" name="图片 6" descr="图片 6"/>
          <p:cNvPicPr>
            <a:picLocks noChangeAspect="1"/>
          </p:cNvPicPr>
          <p:nvPr/>
        </p:nvPicPr>
        <p:blipFill>
          <a:blip r:embed="rId21">
            <a:extLst/>
          </a:blip>
          <a:stretch>
            <a:fillRect/>
          </a:stretch>
        </p:blipFill>
        <p:spPr>
          <a:xfrm>
            <a:off x="8224732" y="1184617"/>
            <a:ext cx="1235365" cy="692728"/>
          </a:xfrm>
          <a:prstGeom prst="rect">
            <a:avLst/>
          </a:prstGeom>
          <a:ln w="12700">
            <a:miter lim="400000"/>
          </a:ln>
        </p:spPr>
      </p:pic>
      <p:pic>
        <p:nvPicPr>
          <p:cNvPr id="456" name="图片 9" descr="图片 9"/>
          <p:cNvPicPr>
            <a:picLocks noChangeAspect="1"/>
          </p:cNvPicPr>
          <p:nvPr/>
        </p:nvPicPr>
        <p:blipFill>
          <a:blip r:embed="rId22">
            <a:extLst/>
          </a:blip>
          <a:stretch>
            <a:fillRect/>
          </a:stretch>
        </p:blipFill>
        <p:spPr>
          <a:xfrm>
            <a:off x="820072" y="1929905"/>
            <a:ext cx="762001" cy="600365"/>
          </a:xfrm>
          <a:prstGeom prst="rect">
            <a:avLst/>
          </a:prstGeom>
          <a:ln w="12700">
            <a:miter lim="400000"/>
          </a:ln>
        </p:spPr>
      </p:pic>
      <p:pic>
        <p:nvPicPr>
          <p:cNvPr id="457" name="图片 10" descr="图片 10"/>
          <p:cNvPicPr>
            <a:picLocks noChangeAspect="1"/>
          </p:cNvPicPr>
          <p:nvPr/>
        </p:nvPicPr>
        <p:blipFill>
          <a:blip r:embed="rId23">
            <a:extLst/>
          </a:blip>
          <a:stretch>
            <a:fillRect/>
          </a:stretch>
        </p:blipFill>
        <p:spPr>
          <a:xfrm>
            <a:off x="8191500" y="1996125"/>
            <a:ext cx="1258455" cy="323274"/>
          </a:xfrm>
          <a:prstGeom prst="rect">
            <a:avLst/>
          </a:prstGeom>
          <a:ln w="12700">
            <a:miter lim="400000"/>
          </a:ln>
        </p:spPr>
      </p:pic>
      <p:pic>
        <p:nvPicPr>
          <p:cNvPr id="458" name="图片 11" descr="图片 11"/>
          <p:cNvPicPr>
            <a:picLocks noChangeAspect="1"/>
          </p:cNvPicPr>
          <p:nvPr/>
        </p:nvPicPr>
        <p:blipFill>
          <a:blip r:embed="rId24">
            <a:extLst/>
          </a:blip>
          <a:stretch>
            <a:fillRect/>
          </a:stretch>
        </p:blipFill>
        <p:spPr>
          <a:xfrm>
            <a:off x="9732268" y="1863798"/>
            <a:ext cx="1962728" cy="623456"/>
          </a:xfrm>
          <a:prstGeom prst="rect">
            <a:avLst/>
          </a:prstGeom>
          <a:ln w="12700">
            <a:miter lim="400000"/>
          </a:ln>
        </p:spPr>
      </p:pic>
      <p:pic>
        <p:nvPicPr>
          <p:cNvPr id="459" name="图片 12" descr="图片 12"/>
          <p:cNvPicPr>
            <a:picLocks noChangeAspect="1"/>
          </p:cNvPicPr>
          <p:nvPr/>
        </p:nvPicPr>
        <p:blipFill>
          <a:blip r:embed="rId25">
            <a:extLst/>
          </a:blip>
          <a:stretch>
            <a:fillRect/>
          </a:stretch>
        </p:blipFill>
        <p:spPr>
          <a:xfrm>
            <a:off x="2769654" y="1287443"/>
            <a:ext cx="577274" cy="577274"/>
          </a:xfrm>
          <a:prstGeom prst="rect">
            <a:avLst/>
          </a:prstGeom>
          <a:ln w="12700">
            <a:miter lim="400000"/>
          </a:ln>
        </p:spPr>
      </p:pic>
      <p:pic>
        <p:nvPicPr>
          <p:cNvPr id="460" name="图片 13" descr="图片 13"/>
          <p:cNvPicPr>
            <a:picLocks noChangeAspect="1"/>
          </p:cNvPicPr>
          <p:nvPr/>
        </p:nvPicPr>
        <p:blipFill>
          <a:blip r:embed="rId26">
            <a:extLst/>
          </a:blip>
          <a:stretch>
            <a:fillRect/>
          </a:stretch>
        </p:blipFill>
        <p:spPr>
          <a:xfrm>
            <a:off x="720751" y="2708568"/>
            <a:ext cx="1812638" cy="381001"/>
          </a:xfrm>
          <a:prstGeom prst="rect">
            <a:avLst/>
          </a:prstGeom>
          <a:ln w="12700">
            <a:miter lim="400000"/>
          </a:ln>
        </p:spPr>
      </p:pic>
      <p:pic>
        <p:nvPicPr>
          <p:cNvPr id="461" name="图片 14" descr="图片 14"/>
          <p:cNvPicPr>
            <a:picLocks noChangeAspect="1"/>
          </p:cNvPicPr>
          <p:nvPr/>
        </p:nvPicPr>
        <p:blipFill>
          <a:blip r:embed="rId27">
            <a:extLst/>
          </a:blip>
          <a:stretch>
            <a:fillRect/>
          </a:stretch>
        </p:blipFill>
        <p:spPr>
          <a:xfrm>
            <a:off x="9798529" y="2625775"/>
            <a:ext cx="1708728" cy="381001"/>
          </a:xfrm>
          <a:prstGeom prst="rect">
            <a:avLst/>
          </a:prstGeom>
          <a:ln w="12700">
            <a:miter lim="400000"/>
          </a:ln>
        </p:spPr>
      </p:pic>
      <p:pic>
        <p:nvPicPr>
          <p:cNvPr id="462" name="图片 15" descr="图片 15"/>
          <p:cNvPicPr>
            <a:picLocks noChangeAspect="1"/>
          </p:cNvPicPr>
          <p:nvPr/>
        </p:nvPicPr>
        <p:blipFill>
          <a:blip r:embed="rId28">
            <a:extLst/>
          </a:blip>
          <a:stretch>
            <a:fillRect/>
          </a:stretch>
        </p:blipFill>
        <p:spPr>
          <a:xfrm>
            <a:off x="4232443" y="2692027"/>
            <a:ext cx="1778001" cy="404092"/>
          </a:xfrm>
          <a:prstGeom prst="rect">
            <a:avLst/>
          </a:prstGeom>
          <a:ln w="12700">
            <a:miter lim="400000"/>
          </a:ln>
        </p:spPr>
      </p:pic>
      <p:pic>
        <p:nvPicPr>
          <p:cNvPr id="463" name="109.png" descr="109.png"/>
          <p:cNvPicPr>
            <a:picLocks noChangeAspect="1"/>
          </p:cNvPicPr>
          <p:nvPr/>
        </p:nvPicPr>
        <p:blipFill>
          <a:blip r:embed="rId29">
            <a:extLst/>
          </a:blip>
          <a:stretch>
            <a:fillRect/>
          </a:stretch>
        </p:blipFill>
        <p:spPr>
          <a:xfrm>
            <a:off x="8282609" y="2501348"/>
            <a:ext cx="993914" cy="414131"/>
          </a:xfrm>
          <a:prstGeom prst="rect">
            <a:avLst/>
          </a:prstGeom>
          <a:ln w="12700">
            <a:miter lim="400000"/>
          </a:ln>
        </p:spPr>
      </p:pic>
      <p:pic>
        <p:nvPicPr>
          <p:cNvPr id="464" name="图片 17" descr="图片 17"/>
          <p:cNvPicPr>
            <a:picLocks noChangeAspect="1"/>
          </p:cNvPicPr>
          <p:nvPr/>
        </p:nvPicPr>
        <p:blipFill>
          <a:blip r:embed="rId30">
            <a:extLst/>
          </a:blip>
          <a:stretch>
            <a:fillRect/>
          </a:stretch>
        </p:blipFill>
        <p:spPr>
          <a:xfrm>
            <a:off x="2675289" y="3222059"/>
            <a:ext cx="1073728" cy="692728"/>
          </a:xfrm>
          <a:prstGeom prst="rect">
            <a:avLst/>
          </a:prstGeom>
          <a:ln w="12700">
            <a:miter lim="400000"/>
          </a:ln>
        </p:spPr>
      </p:pic>
      <p:pic>
        <p:nvPicPr>
          <p:cNvPr id="465" name="图片 18" descr="图片 18"/>
          <p:cNvPicPr>
            <a:picLocks noChangeAspect="1"/>
          </p:cNvPicPr>
          <p:nvPr/>
        </p:nvPicPr>
        <p:blipFill>
          <a:blip r:embed="rId31">
            <a:extLst/>
          </a:blip>
          <a:stretch>
            <a:fillRect/>
          </a:stretch>
        </p:blipFill>
        <p:spPr>
          <a:xfrm>
            <a:off x="6667689" y="3221957"/>
            <a:ext cx="1177637" cy="738911"/>
          </a:xfrm>
          <a:prstGeom prst="rect">
            <a:avLst/>
          </a:prstGeom>
          <a:ln w="12700">
            <a:miter lim="400000"/>
          </a:ln>
        </p:spPr>
      </p:pic>
      <p:pic>
        <p:nvPicPr>
          <p:cNvPr id="466" name="图片 19" descr="图片 19"/>
          <p:cNvPicPr>
            <a:picLocks noChangeAspect="1"/>
          </p:cNvPicPr>
          <p:nvPr/>
        </p:nvPicPr>
        <p:blipFill>
          <a:blip r:embed="rId32">
            <a:extLst/>
          </a:blip>
          <a:stretch>
            <a:fillRect/>
          </a:stretch>
        </p:blipFill>
        <p:spPr>
          <a:xfrm>
            <a:off x="654536" y="3934428"/>
            <a:ext cx="1731819" cy="450274"/>
          </a:xfrm>
          <a:prstGeom prst="rect">
            <a:avLst/>
          </a:prstGeom>
          <a:ln w="12700">
            <a:miter lim="400000"/>
          </a:ln>
        </p:spPr>
      </p:pic>
      <p:pic>
        <p:nvPicPr>
          <p:cNvPr id="467" name="Picture 25" descr="Picture 25"/>
          <p:cNvPicPr>
            <a:picLocks noChangeAspect="1"/>
          </p:cNvPicPr>
          <p:nvPr/>
        </p:nvPicPr>
        <p:blipFill>
          <a:blip r:embed="rId33">
            <a:extLst/>
          </a:blip>
          <a:stretch>
            <a:fillRect/>
          </a:stretch>
        </p:blipFill>
        <p:spPr>
          <a:xfrm>
            <a:off x="4431231" y="3404249"/>
            <a:ext cx="1371601" cy="352964"/>
          </a:xfrm>
          <a:prstGeom prst="rect">
            <a:avLst/>
          </a:prstGeom>
          <a:ln w="12700">
            <a:miter lim="400000"/>
          </a:ln>
        </p:spPr>
      </p:pic>
      <p:pic>
        <p:nvPicPr>
          <p:cNvPr id="468" name="Picture 18" descr="Picture 18"/>
          <p:cNvPicPr>
            <a:picLocks noChangeAspect="1"/>
          </p:cNvPicPr>
          <p:nvPr/>
        </p:nvPicPr>
        <p:blipFill>
          <a:blip r:embed="rId34">
            <a:extLst/>
          </a:blip>
          <a:stretch>
            <a:fillRect/>
          </a:stretch>
        </p:blipFill>
        <p:spPr>
          <a:xfrm>
            <a:off x="2344010" y="4514038"/>
            <a:ext cx="1223819" cy="519546"/>
          </a:xfrm>
          <a:prstGeom prst="rect">
            <a:avLst/>
          </a:prstGeom>
          <a:ln w="12700">
            <a:miter lim="400000"/>
          </a:ln>
        </p:spPr>
      </p:pic>
      <p:pic>
        <p:nvPicPr>
          <p:cNvPr id="469" name="Picture 2" descr="Picture 2"/>
          <p:cNvPicPr>
            <a:picLocks noChangeAspect="1"/>
          </p:cNvPicPr>
          <p:nvPr/>
        </p:nvPicPr>
        <p:blipFill>
          <a:blip r:embed="rId35">
            <a:extLst/>
          </a:blip>
          <a:stretch>
            <a:fillRect/>
          </a:stretch>
        </p:blipFill>
        <p:spPr>
          <a:xfrm>
            <a:off x="8191500" y="4033630"/>
            <a:ext cx="1540565" cy="364436"/>
          </a:xfrm>
          <a:prstGeom prst="rect">
            <a:avLst/>
          </a:prstGeom>
          <a:ln w="12700">
            <a:miter lim="400000"/>
          </a:ln>
        </p:spPr>
      </p:pic>
      <p:pic>
        <p:nvPicPr>
          <p:cNvPr id="470" name="图片 22" descr="图片 22"/>
          <p:cNvPicPr>
            <a:picLocks noChangeAspect="1"/>
          </p:cNvPicPr>
          <p:nvPr/>
        </p:nvPicPr>
        <p:blipFill>
          <a:blip r:embed="rId36">
            <a:extLst/>
          </a:blip>
          <a:stretch>
            <a:fillRect/>
          </a:stretch>
        </p:blipFill>
        <p:spPr>
          <a:xfrm>
            <a:off x="2277914" y="5640589"/>
            <a:ext cx="1397001" cy="461819"/>
          </a:xfrm>
          <a:prstGeom prst="rect">
            <a:avLst/>
          </a:prstGeom>
          <a:ln w="12700">
            <a:miter lim="400000"/>
          </a:ln>
        </p:spPr>
      </p:pic>
      <p:pic>
        <p:nvPicPr>
          <p:cNvPr id="471" name="图片 23" descr="图片 23"/>
          <p:cNvPicPr>
            <a:picLocks noChangeAspect="1"/>
          </p:cNvPicPr>
          <p:nvPr/>
        </p:nvPicPr>
        <p:blipFill>
          <a:blip r:embed="rId37">
            <a:extLst/>
          </a:blip>
          <a:stretch>
            <a:fillRect/>
          </a:stretch>
        </p:blipFill>
        <p:spPr>
          <a:xfrm>
            <a:off x="9997178" y="4547344"/>
            <a:ext cx="1555883" cy="436740"/>
          </a:xfrm>
          <a:prstGeom prst="rect">
            <a:avLst/>
          </a:prstGeom>
          <a:ln w="12700">
            <a:miter lim="400000"/>
          </a:ln>
        </p:spPr>
      </p:pic>
      <p:pic>
        <p:nvPicPr>
          <p:cNvPr id="472" name="图片 25" descr="图片 25"/>
          <p:cNvPicPr>
            <a:picLocks noChangeAspect="1"/>
          </p:cNvPicPr>
          <p:nvPr/>
        </p:nvPicPr>
        <p:blipFill>
          <a:blip r:embed="rId38">
            <a:extLst/>
          </a:blip>
          <a:stretch>
            <a:fillRect/>
          </a:stretch>
        </p:blipFill>
        <p:spPr>
          <a:xfrm>
            <a:off x="2311099" y="5143665"/>
            <a:ext cx="1339274" cy="323274"/>
          </a:xfrm>
          <a:prstGeom prst="rect">
            <a:avLst/>
          </a:prstGeom>
          <a:ln w="12700">
            <a:miter lim="400000"/>
          </a:ln>
        </p:spPr>
      </p:pic>
      <p:pic>
        <p:nvPicPr>
          <p:cNvPr id="473" name="Picture 32" descr="Picture 32"/>
          <p:cNvPicPr>
            <a:picLocks noChangeAspect="1"/>
          </p:cNvPicPr>
          <p:nvPr/>
        </p:nvPicPr>
        <p:blipFill>
          <a:blip r:embed="rId39">
            <a:extLst/>
          </a:blip>
          <a:stretch>
            <a:fillRect/>
          </a:stretch>
        </p:blipFill>
        <p:spPr>
          <a:xfrm>
            <a:off x="654383" y="5044316"/>
            <a:ext cx="1241816" cy="534996"/>
          </a:xfrm>
          <a:prstGeom prst="rect">
            <a:avLst/>
          </a:prstGeom>
          <a:ln w="12700">
            <a:miter lim="400000"/>
          </a:ln>
        </p:spPr>
      </p:pic>
      <p:pic>
        <p:nvPicPr>
          <p:cNvPr id="474" name="图片 28" descr="图片 28"/>
          <p:cNvPicPr>
            <a:picLocks noChangeAspect="1"/>
          </p:cNvPicPr>
          <p:nvPr/>
        </p:nvPicPr>
        <p:blipFill>
          <a:blip r:embed="rId40">
            <a:extLst/>
          </a:blip>
          <a:stretch>
            <a:fillRect/>
          </a:stretch>
        </p:blipFill>
        <p:spPr>
          <a:xfrm>
            <a:off x="4249025" y="5160167"/>
            <a:ext cx="1443183" cy="357910"/>
          </a:xfrm>
          <a:prstGeom prst="rect">
            <a:avLst/>
          </a:prstGeom>
          <a:ln w="12700">
            <a:miter lim="400000"/>
          </a:ln>
        </p:spPr>
      </p:pic>
      <p:pic>
        <p:nvPicPr>
          <p:cNvPr id="475" name="Picture 20" descr="Picture 20"/>
          <p:cNvPicPr>
            <a:picLocks noChangeAspect="1"/>
          </p:cNvPicPr>
          <p:nvPr/>
        </p:nvPicPr>
        <p:blipFill>
          <a:blip r:embed="rId41">
            <a:extLst/>
          </a:blip>
          <a:stretch>
            <a:fillRect/>
          </a:stretch>
        </p:blipFill>
        <p:spPr>
          <a:xfrm>
            <a:off x="6220404" y="3967455"/>
            <a:ext cx="1662546" cy="473365"/>
          </a:xfrm>
          <a:prstGeom prst="rect">
            <a:avLst/>
          </a:prstGeom>
          <a:ln w="12700">
            <a:miter lim="400000"/>
          </a:ln>
        </p:spPr>
      </p:pic>
      <p:pic>
        <p:nvPicPr>
          <p:cNvPr id="476" name="Picture 27" descr="Picture 27"/>
          <p:cNvPicPr>
            <a:picLocks noChangeAspect="1"/>
          </p:cNvPicPr>
          <p:nvPr/>
        </p:nvPicPr>
        <p:blipFill>
          <a:blip r:embed="rId42">
            <a:extLst/>
          </a:blip>
          <a:stretch>
            <a:fillRect/>
          </a:stretch>
        </p:blipFill>
        <p:spPr>
          <a:xfrm>
            <a:off x="10080001" y="3917696"/>
            <a:ext cx="1615441" cy="535029"/>
          </a:xfrm>
          <a:prstGeom prst="rect">
            <a:avLst/>
          </a:prstGeom>
          <a:ln w="12700">
            <a:miter lim="400000"/>
          </a:ln>
        </p:spPr>
      </p:pic>
      <p:pic>
        <p:nvPicPr>
          <p:cNvPr id="477" name="Picture 29" descr="Picture 29"/>
          <p:cNvPicPr>
            <a:picLocks noChangeAspect="1"/>
          </p:cNvPicPr>
          <p:nvPr/>
        </p:nvPicPr>
        <p:blipFill>
          <a:blip r:embed="rId43">
            <a:extLst/>
          </a:blip>
          <a:stretch>
            <a:fillRect/>
          </a:stretch>
        </p:blipFill>
        <p:spPr>
          <a:xfrm>
            <a:off x="6225008" y="5720269"/>
            <a:ext cx="1362365" cy="311728"/>
          </a:xfrm>
          <a:prstGeom prst="rect">
            <a:avLst/>
          </a:prstGeom>
          <a:ln w="12700">
            <a:miter lim="400000"/>
          </a:ln>
        </p:spPr>
      </p:pic>
      <p:pic>
        <p:nvPicPr>
          <p:cNvPr id="478" name="Picture 31" descr="Picture 31"/>
          <p:cNvPicPr>
            <a:picLocks noChangeAspect="1"/>
          </p:cNvPicPr>
          <p:nvPr/>
        </p:nvPicPr>
        <p:blipFill>
          <a:blip r:embed="rId44">
            <a:extLst/>
          </a:blip>
          <a:stretch>
            <a:fillRect/>
          </a:stretch>
        </p:blipFill>
        <p:spPr>
          <a:xfrm>
            <a:off x="4199416" y="4514107"/>
            <a:ext cx="1360743" cy="579121"/>
          </a:xfrm>
          <a:prstGeom prst="rect">
            <a:avLst/>
          </a:prstGeom>
          <a:ln w="12700">
            <a:miter lim="400000"/>
          </a:ln>
        </p:spPr>
      </p:pic>
      <p:pic>
        <p:nvPicPr>
          <p:cNvPr id="479" name="图片 36" descr="图片 36"/>
          <p:cNvPicPr>
            <a:picLocks noChangeAspect="1"/>
          </p:cNvPicPr>
          <p:nvPr/>
        </p:nvPicPr>
        <p:blipFill>
          <a:blip r:embed="rId45">
            <a:extLst/>
          </a:blip>
          <a:stretch>
            <a:fillRect/>
          </a:stretch>
        </p:blipFill>
        <p:spPr>
          <a:xfrm>
            <a:off x="6551662" y="4464565"/>
            <a:ext cx="1003135" cy="627813"/>
          </a:xfrm>
          <a:prstGeom prst="rect">
            <a:avLst/>
          </a:prstGeom>
          <a:ln w="12700">
            <a:miter lim="400000"/>
          </a:ln>
        </p:spPr>
      </p:pic>
      <p:pic>
        <p:nvPicPr>
          <p:cNvPr id="480" name="图片 38" descr="图片 38"/>
          <p:cNvPicPr>
            <a:picLocks noChangeAspect="1"/>
          </p:cNvPicPr>
          <p:nvPr/>
        </p:nvPicPr>
        <p:blipFill>
          <a:blip r:embed="rId46">
            <a:extLst/>
          </a:blip>
          <a:stretch>
            <a:fillRect/>
          </a:stretch>
        </p:blipFill>
        <p:spPr>
          <a:xfrm>
            <a:off x="10113127" y="3255067"/>
            <a:ext cx="1337514" cy="416268"/>
          </a:xfrm>
          <a:prstGeom prst="rect">
            <a:avLst/>
          </a:prstGeom>
          <a:ln w="12700">
            <a:miter lim="400000"/>
          </a:ln>
        </p:spPr>
      </p:pic>
      <p:pic>
        <p:nvPicPr>
          <p:cNvPr id="481" name="图片 4" descr="图片 4"/>
          <p:cNvPicPr>
            <a:picLocks noChangeAspect="1"/>
          </p:cNvPicPr>
          <p:nvPr/>
        </p:nvPicPr>
        <p:blipFill>
          <a:blip r:embed="rId47">
            <a:extLst/>
          </a:blip>
          <a:stretch>
            <a:fillRect/>
          </a:stretch>
        </p:blipFill>
        <p:spPr>
          <a:xfrm>
            <a:off x="704021" y="5640456"/>
            <a:ext cx="877958" cy="530088"/>
          </a:xfrm>
          <a:prstGeom prst="rect">
            <a:avLst/>
          </a:prstGeom>
          <a:ln w="12700">
            <a:miter lim="400000"/>
          </a:ln>
        </p:spPr>
      </p:pic>
      <p:pic>
        <p:nvPicPr>
          <p:cNvPr id="482" name="图片 7" descr="图片 7"/>
          <p:cNvPicPr>
            <a:picLocks noChangeAspect="1"/>
          </p:cNvPicPr>
          <p:nvPr/>
        </p:nvPicPr>
        <p:blipFill>
          <a:blip r:embed="rId48">
            <a:extLst/>
          </a:blip>
          <a:stretch>
            <a:fillRect/>
          </a:stretch>
        </p:blipFill>
        <p:spPr>
          <a:xfrm>
            <a:off x="2684317" y="4023590"/>
            <a:ext cx="1223819" cy="369456"/>
          </a:xfrm>
          <a:prstGeom prst="rect">
            <a:avLst/>
          </a:prstGeom>
          <a:ln w="12700">
            <a:miter lim="400000"/>
          </a:ln>
        </p:spPr>
      </p:pic>
      <p:pic>
        <p:nvPicPr>
          <p:cNvPr id="483" name="Picture 20" descr="Picture 20"/>
          <p:cNvPicPr>
            <a:picLocks noChangeAspect="1"/>
          </p:cNvPicPr>
          <p:nvPr/>
        </p:nvPicPr>
        <p:blipFill>
          <a:blip r:embed="rId49">
            <a:extLst/>
          </a:blip>
          <a:stretch>
            <a:fillRect/>
          </a:stretch>
        </p:blipFill>
        <p:spPr>
          <a:xfrm>
            <a:off x="4736600" y="1906197"/>
            <a:ext cx="613715" cy="613715"/>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Title 1"/>
          <p:cNvSpPr txBox="1"/>
          <p:nvPr>
            <p:ph type="title"/>
          </p:nvPr>
        </p:nvSpPr>
        <p:spPr>
          <a:xfrm>
            <a:off x="463462" y="365124"/>
            <a:ext cx="11235849" cy="1214295"/>
          </a:xfrm>
          <a:prstGeom prst="rect">
            <a:avLst/>
          </a:prstGeom>
        </p:spPr>
        <p:txBody>
          <a:bodyPr/>
          <a:lstStyle/>
          <a:p>
            <a:pPr>
              <a:defRPr sz="3200">
                <a:latin typeface="等线"/>
                <a:ea typeface="等线"/>
                <a:cs typeface="等线"/>
                <a:sym typeface="等线"/>
              </a:defRPr>
            </a:pPr>
            <a:r>
              <a:t>相关产品搜索、推荐</a:t>
            </a:r>
            <a:br/>
          </a:p>
        </p:txBody>
      </p:sp>
      <p:pic>
        <p:nvPicPr>
          <p:cNvPr id="486" name="图片 4" descr="图片 4"/>
          <p:cNvPicPr>
            <a:picLocks noChangeAspect="1"/>
          </p:cNvPicPr>
          <p:nvPr/>
        </p:nvPicPr>
        <p:blipFill>
          <a:blip r:embed="rId3">
            <a:extLst/>
          </a:blip>
          <a:stretch>
            <a:fillRect/>
          </a:stretch>
        </p:blipFill>
        <p:spPr>
          <a:xfrm>
            <a:off x="741666" y="1131498"/>
            <a:ext cx="2075972" cy="4499169"/>
          </a:xfrm>
          <a:prstGeom prst="rect">
            <a:avLst/>
          </a:prstGeom>
          <a:ln w="12700">
            <a:miter lim="400000"/>
          </a:ln>
          <a:effectLst>
            <a:outerShdw sx="100000" sy="100000" kx="0" ky="0" algn="b" rotWithShape="0" blurRad="901700" dist="457200" dir="2700000">
              <a:srgbClr val="000000">
                <a:alpha val="18000"/>
              </a:srgbClr>
            </a:outerShdw>
          </a:effectLst>
        </p:spPr>
      </p:pic>
      <p:pic>
        <p:nvPicPr>
          <p:cNvPr id="487" name="图片 5" descr="图片 5"/>
          <p:cNvPicPr>
            <a:picLocks noChangeAspect="1"/>
          </p:cNvPicPr>
          <p:nvPr/>
        </p:nvPicPr>
        <p:blipFill>
          <a:blip r:embed="rId4">
            <a:extLst/>
          </a:blip>
          <a:stretch>
            <a:fillRect/>
          </a:stretch>
        </p:blipFill>
        <p:spPr>
          <a:xfrm>
            <a:off x="2024589" y="1419605"/>
            <a:ext cx="2190032" cy="4746365"/>
          </a:xfrm>
          <a:prstGeom prst="rect">
            <a:avLst/>
          </a:prstGeom>
          <a:ln w="12700">
            <a:miter lim="400000"/>
          </a:ln>
          <a:effectLst>
            <a:outerShdw sx="100000" sy="100000" kx="0" ky="0" algn="b" rotWithShape="0" blurRad="901700" dist="457200" dir="2700000">
              <a:srgbClr val="000000">
                <a:alpha val="18000"/>
              </a:srgbClr>
            </a:outerShdw>
          </a:effectLst>
        </p:spPr>
      </p:pic>
      <p:pic>
        <p:nvPicPr>
          <p:cNvPr id="488" name="Picture 2" descr="Picture 2"/>
          <p:cNvPicPr>
            <a:picLocks noChangeAspect="1"/>
          </p:cNvPicPr>
          <p:nvPr/>
        </p:nvPicPr>
        <p:blipFill>
          <a:blip r:embed="rId5">
            <a:extLst/>
          </a:blip>
          <a:srcRect l="0" t="0" r="25349" b="63713"/>
          <a:stretch>
            <a:fillRect/>
          </a:stretch>
        </p:blipFill>
        <p:spPr>
          <a:xfrm>
            <a:off x="5828791" y="1105797"/>
            <a:ext cx="3910956" cy="1214295"/>
          </a:xfrm>
          <a:prstGeom prst="rect">
            <a:avLst/>
          </a:prstGeom>
          <a:ln w="12700">
            <a:miter lim="400000"/>
          </a:ln>
        </p:spPr>
      </p:pic>
      <p:pic>
        <p:nvPicPr>
          <p:cNvPr id="489" name="Picture 4" descr="Picture 4"/>
          <p:cNvPicPr>
            <a:picLocks noChangeAspect="1"/>
          </p:cNvPicPr>
          <p:nvPr/>
        </p:nvPicPr>
        <p:blipFill>
          <a:blip r:embed="rId5">
            <a:extLst/>
          </a:blip>
          <a:srcRect l="0" t="36899" r="23998" b="26359"/>
          <a:stretch>
            <a:fillRect/>
          </a:stretch>
        </p:blipFill>
        <p:spPr>
          <a:xfrm>
            <a:off x="5828791" y="4255275"/>
            <a:ext cx="4262294" cy="1316184"/>
          </a:xfrm>
          <a:prstGeom prst="rect">
            <a:avLst/>
          </a:prstGeom>
          <a:ln w="12700">
            <a:miter lim="400000"/>
          </a:ln>
        </p:spPr>
      </p:pic>
      <p:sp>
        <p:nvSpPr>
          <p:cNvPr id="490" name="文本框 6"/>
          <p:cNvSpPr txBox="1"/>
          <p:nvPr/>
        </p:nvSpPr>
        <p:spPr>
          <a:xfrm>
            <a:off x="5874511" y="2320089"/>
            <a:ext cx="4423450" cy="1043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solidFill>
                  <a:srgbClr val="44546A"/>
                </a:solidFill>
                <a:latin typeface="Beirut Regular"/>
                <a:ea typeface="Beirut Regular"/>
                <a:cs typeface="Beirut Regular"/>
                <a:sym typeface="Beirut Regular"/>
              </a:defRPr>
            </a:pPr>
            <a:r>
              <a:rPr>
                <a:latin typeface="+mn-lt"/>
                <a:ea typeface="+mn-ea"/>
                <a:cs typeface="+mn-cs"/>
                <a:sym typeface="Helvetica"/>
              </a:rPr>
              <a:t>普通的</a:t>
            </a:r>
            <a:r>
              <a:t>Elastic search</a:t>
            </a:r>
            <a:r>
              <a:rPr>
                <a:latin typeface="+mn-lt"/>
                <a:ea typeface="+mn-ea"/>
                <a:cs typeface="+mn-cs"/>
                <a:sym typeface="Helvetica"/>
              </a:rPr>
              <a:t>如果没有语义插件解决方案</a:t>
            </a:r>
          </a:p>
          <a:p>
            <a:pPr>
              <a:defRPr sz="1400">
                <a:solidFill>
                  <a:srgbClr val="44546A"/>
                </a:solidFill>
                <a:latin typeface="Beirut Regular"/>
                <a:ea typeface="Beirut Regular"/>
                <a:cs typeface="Beirut Regular"/>
                <a:sym typeface="Beirut Regular"/>
              </a:defRPr>
            </a:pPr>
          </a:p>
          <a:p>
            <a:pPr>
              <a:defRPr sz="1400">
                <a:solidFill>
                  <a:srgbClr val="44546A"/>
                </a:solidFill>
                <a:latin typeface="Beirut Regular"/>
                <a:ea typeface="Beirut Regular"/>
                <a:cs typeface="Beirut Regular"/>
                <a:sym typeface="Beirut Regular"/>
              </a:defRPr>
            </a:pPr>
            <a:r>
              <a:rPr>
                <a:latin typeface="+mn-lt"/>
                <a:ea typeface="+mn-ea"/>
                <a:cs typeface="+mn-cs"/>
                <a:sym typeface="Helvetica"/>
              </a:rPr>
              <a:t>对于上文的两个单词</a:t>
            </a:r>
            <a:r>
              <a:t>Bread  Toast</a:t>
            </a:r>
            <a:r>
              <a:rPr>
                <a:latin typeface="+mn-lt"/>
                <a:ea typeface="+mn-ea"/>
                <a:cs typeface="+mn-cs"/>
                <a:sym typeface="Helvetica"/>
              </a:rPr>
              <a:t>，会认为是两个不同的物品</a:t>
            </a:r>
          </a:p>
        </p:txBody>
      </p:sp>
      <p:sp>
        <p:nvSpPr>
          <p:cNvPr id="491" name="矩形 8"/>
          <p:cNvSpPr/>
          <p:nvPr/>
        </p:nvSpPr>
        <p:spPr>
          <a:xfrm>
            <a:off x="5666509" y="1105797"/>
            <a:ext cx="4779820" cy="2163877"/>
          </a:xfrm>
          <a:prstGeom prst="rect">
            <a:avLst/>
          </a:prstGeom>
          <a:ln w="12700">
            <a:solidFill>
              <a:srgbClr val="32538F"/>
            </a:solidFill>
            <a:miter/>
          </a:ln>
        </p:spPr>
        <p:txBody>
          <a:bodyPr lIns="0" tIns="0" rIns="0" bIns="0" anchor="ctr"/>
          <a:lstStyle/>
          <a:p>
            <a:pPr algn="ctr">
              <a:defRPr sz="900">
                <a:solidFill>
                  <a:srgbClr val="FFFFFF"/>
                </a:solidFill>
              </a:defRPr>
            </a:pPr>
          </a:p>
        </p:txBody>
      </p:sp>
      <p:sp>
        <p:nvSpPr>
          <p:cNvPr id="492" name="矩形 11"/>
          <p:cNvSpPr/>
          <p:nvPr/>
        </p:nvSpPr>
        <p:spPr>
          <a:xfrm>
            <a:off x="5666509" y="3428134"/>
            <a:ext cx="4779820" cy="2903395"/>
          </a:xfrm>
          <a:prstGeom prst="rect">
            <a:avLst/>
          </a:prstGeom>
          <a:ln w="12700">
            <a:solidFill>
              <a:srgbClr val="32538F"/>
            </a:solidFill>
            <a:miter/>
          </a:ln>
        </p:spPr>
        <p:txBody>
          <a:bodyPr lIns="0" tIns="0" rIns="0" bIns="0" anchor="ctr"/>
          <a:lstStyle/>
          <a:p>
            <a:pPr algn="ctr">
              <a:defRPr sz="900">
                <a:solidFill>
                  <a:srgbClr val="FFFFFF"/>
                </a:solidFill>
              </a:defRPr>
            </a:pPr>
          </a:p>
        </p:txBody>
      </p:sp>
      <p:sp>
        <p:nvSpPr>
          <p:cNvPr id="493" name="矩形 9"/>
          <p:cNvSpPr txBox="1"/>
          <p:nvPr/>
        </p:nvSpPr>
        <p:spPr>
          <a:xfrm>
            <a:off x="5844693" y="3426569"/>
            <a:ext cx="4423451"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solidFill>
                  <a:srgbClr val="44546A"/>
                </a:solidFill>
                <a:latin typeface="+mn-lt"/>
                <a:ea typeface="+mn-ea"/>
                <a:cs typeface="+mn-cs"/>
                <a:sym typeface="Helvetica"/>
              </a:defRPr>
            </a:lvl1pPr>
          </a:lstStyle>
          <a:p>
            <a:pPr>
              <a:defRPr>
                <a:latin typeface="Beirut Regular"/>
                <a:ea typeface="Beirut Regular"/>
                <a:cs typeface="Beirut Regular"/>
                <a:sym typeface="Beirut Regular"/>
              </a:defRPr>
            </a:pPr>
            <a:r>
              <a:rPr>
                <a:latin typeface="+mn-lt"/>
                <a:ea typeface="+mn-ea"/>
                <a:cs typeface="+mn-cs"/>
                <a:sym typeface="Helvetica"/>
              </a:rPr>
              <a:t>假设类似的上下文表述类似的事务。那么我们能把整句话，或者这个物品的描述，处理成一个向量</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7" name="Picture 2" descr="Picture 2"/>
          <p:cNvPicPr>
            <a:picLocks noChangeAspect="1"/>
          </p:cNvPicPr>
          <p:nvPr/>
        </p:nvPicPr>
        <p:blipFill>
          <a:blip r:embed="rId3">
            <a:extLst/>
          </a:blip>
          <a:stretch>
            <a:fillRect/>
          </a:stretch>
        </p:blipFill>
        <p:spPr>
          <a:xfrm>
            <a:off x="0" y="-1"/>
            <a:ext cx="12192001" cy="6858001"/>
          </a:xfrm>
          <a:prstGeom prst="rect">
            <a:avLst/>
          </a:prstGeom>
          <a:ln w="12700">
            <a:miter lim="400000"/>
          </a:ln>
        </p:spPr>
      </p:pic>
      <p:pic>
        <p:nvPicPr>
          <p:cNvPr id="498" name="Picture 2" descr="Picture 2"/>
          <p:cNvPicPr>
            <a:picLocks noChangeAspect="1"/>
          </p:cNvPicPr>
          <p:nvPr/>
        </p:nvPicPr>
        <p:blipFill>
          <a:blip r:embed="rId4">
            <a:extLst/>
          </a:blip>
          <a:srcRect l="20270" t="0" r="18242" b="0"/>
          <a:stretch>
            <a:fillRect/>
          </a:stretch>
        </p:blipFill>
        <p:spPr>
          <a:xfrm>
            <a:off x="463463" y="1272564"/>
            <a:ext cx="4853941" cy="3947137"/>
          </a:xfrm>
          <a:prstGeom prst="rect">
            <a:avLst/>
          </a:prstGeom>
          <a:ln w="12700">
            <a:miter lim="400000"/>
          </a:ln>
          <a:effectLst>
            <a:outerShdw sx="100000" sy="100000" kx="0" ky="0" algn="b" rotWithShape="0" blurRad="292100" dist="139700" dir="2700000">
              <a:srgbClr val="333333">
                <a:alpha val="64999"/>
              </a:srgbClr>
            </a:outerShdw>
          </a:effectLst>
        </p:spPr>
      </p:pic>
      <p:sp>
        <p:nvSpPr>
          <p:cNvPr id="499" name="Rectangle 3"/>
          <p:cNvSpPr/>
          <p:nvPr/>
        </p:nvSpPr>
        <p:spPr>
          <a:xfrm>
            <a:off x="463462" y="365124"/>
            <a:ext cx="3689438" cy="607148"/>
          </a:xfrm>
          <a:prstGeom prst="rect">
            <a:avLst/>
          </a:prstGeom>
          <a:solidFill>
            <a:srgbClr val="FFFFFF"/>
          </a:solidFill>
          <a:ln w="12700">
            <a:miter lim="400000"/>
          </a:ln>
        </p:spPr>
        <p:txBody>
          <a:bodyPr lIns="0" tIns="0" rIns="0" bIns="0" anchor="ctr"/>
          <a:lstStyle/>
          <a:p>
            <a:pPr algn="ctr">
              <a:defRPr>
                <a:noFill/>
              </a:defRPr>
            </a:pPr>
          </a:p>
        </p:txBody>
      </p:sp>
      <p:sp>
        <p:nvSpPr>
          <p:cNvPr id="500" name="Square"/>
          <p:cNvSpPr/>
          <p:nvPr/>
        </p:nvSpPr>
        <p:spPr>
          <a:xfrm>
            <a:off x="202218" y="5841999"/>
            <a:ext cx="1270001" cy="1270001"/>
          </a:xfrm>
          <a:prstGeom prst="rect">
            <a:avLst/>
          </a:prstGeom>
          <a:solidFill>
            <a:srgbClr val="FFFFFF"/>
          </a:solidFill>
          <a:ln w="12700">
            <a:miter lim="400000"/>
          </a:ln>
        </p:spPr>
        <p:txBody>
          <a:bodyPr lIns="0" tIns="0" rIns="0" bIns="0"/>
          <a:lstStyle/>
          <a:p>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Title 1"/>
          <p:cNvSpPr txBox="1"/>
          <p:nvPr>
            <p:ph type="title"/>
          </p:nvPr>
        </p:nvSpPr>
        <p:spPr>
          <a:xfrm>
            <a:off x="463462" y="365124"/>
            <a:ext cx="11235849" cy="1214295"/>
          </a:xfrm>
          <a:prstGeom prst="rect">
            <a:avLst/>
          </a:prstGeom>
        </p:spPr>
        <p:txBody>
          <a:bodyPr/>
          <a:lstStyle>
            <a:lvl1pPr>
              <a:defRPr sz="3200">
                <a:latin typeface="等线"/>
                <a:ea typeface="等线"/>
                <a:cs typeface="等线"/>
                <a:sym typeface="等线"/>
              </a:defRPr>
            </a:lvl1pPr>
          </a:lstStyle>
          <a:p>
            <a:pPr/>
            <a:r>
              <a:t>音乐推荐</a:t>
            </a:r>
          </a:p>
        </p:txBody>
      </p:sp>
      <p:pic>
        <p:nvPicPr>
          <p:cNvPr id="505" name="Picture 7" descr="Picture 7"/>
          <p:cNvPicPr>
            <a:picLocks noChangeAspect="1"/>
          </p:cNvPicPr>
          <p:nvPr/>
        </p:nvPicPr>
        <p:blipFill>
          <a:blip r:embed="rId3">
            <a:extLst/>
          </a:blip>
          <a:srcRect l="4199" t="0" r="6337" b="0"/>
          <a:stretch>
            <a:fillRect/>
          </a:stretch>
        </p:blipFill>
        <p:spPr>
          <a:xfrm>
            <a:off x="3893542" y="1035424"/>
            <a:ext cx="7761119" cy="5217460"/>
          </a:xfrm>
          <a:prstGeom prst="rect">
            <a:avLst/>
          </a:prstGeom>
          <a:ln w="12700">
            <a:miter lim="400000"/>
          </a:ln>
        </p:spPr>
      </p:pic>
      <p:pic>
        <p:nvPicPr>
          <p:cNvPr id="506" name="Picture 8" descr="Picture 8"/>
          <p:cNvPicPr>
            <a:picLocks noChangeAspect="1"/>
          </p:cNvPicPr>
          <p:nvPr/>
        </p:nvPicPr>
        <p:blipFill>
          <a:blip r:embed="rId4">
            <a:extLst/>
          </a:blip>
          <a:stretch>
            <a:fillRect/>
          </a:stretch>
        </p:blipFill>
        <p:spPr>
          <a:xfrm>
            <a:off x="537339" y="1365971"/>
            <a:ext cx="1899054" cy="4126057"/>
          </a:xfrm>
          <a:prstGeom prst="rect">
            <a:avLst/>
          </a:prstGeom>
          <a:ln w="12700">
            <a:miter lim="400000"/>
          </a:ln>
          <a:effectLst>
            <a:outerShdw sx="100000" sy="100000" kx="0" ky="0" algn="b" rotWithShape="0" blurRad="292100" dist="139700" dir="2700000">
              <a:srgbClr val="333333">
                <a:alpha val="64999"/>
              </a:srgbClr>
            </a:outerShdw>
          </a:effectLst>
        </p:spPr>
      </p:pic>
      <p:pic>
        <p:nvPicPr>
          <p:cNvPr id="507" name="Picture 5" descr="Picture 5"/>
          <p:cNvPicPr>
            <a:picLocks noChangeAspect="1"/>
          </p:cNvPicPr>
          <p:nvPr/>
        </p:nvPicPr>
        <p:blipFill>
          <a:blip r:embed="rId5">
            <a:extLst/>
          </a:blip>
          <a:stretch>
            <a:fillRect/>
          </a:stretch>
        </p:blipFill>
        <p:spPr>
          <a:xfrm>
            <a:off x="1560740" y="1853122"/>
            <a:ext cx="1899055" cy="4126055"/>
          </a:xfrm>
          <a:prstGeom prst="rect">
            <a:avLst/>
          </a:prstGeom>
          <a:ln w="12700">
            <a:miter lim="400000"/>
          </a:ln>
          <a:effectLst>
            <a:outerShdw sx="100000" sy="100000" kx="0" ky="0" algn="b" rotWithShape="0" blurRad="292100" dist="139700" dir="2700000">
              <a:srgbClr val="333333">
                <a:alpha val="64999"/>
              </a:srgbClr>
            </a:outerShdw>
          </a:effectLst>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Google Shape;650;p48"/>
          <p:cNvSpPr txBox="1"/>
          <p:nvPr/>
        </p:nvSpPr>
        <p:spPr>
          <a:xfrm>
            <a:off x="1191369" y="2687423"/>
            <a:ext cx="5015705" cy="2248373"/>
          </a:xfrm>
          <a:prstGeom prst="rect">
            <a:avLst/>
          </a:prstGeom>
          <a:ln w="12700">
            <a:miter lim="400000"/>
          </a:ln>
          <a:extLst>
            <a:ext uri="{C572A759-6A51-4108-AA02-DFA0A04FC94B}">
              <ma14:wrappingTextBoxFlag xmlns:ma14="http://schemas.microsoft.com/office/mac/drawingml/2011/main" val="1"/>
            </a:ext>
          </a:extLst>
        </p:spPr>
        <p:txBody>
          <a:bodyPr lIns="25400" tIns="25400" rIns="25400" bIns="25400" anchor="ctr">
            <a:spAutoFit/>
          </a:bodyPr>
          <a:lstStyle/>
          <a:p>
            <a:pPr>
              <a:lnSpc>
                <a:spcPct val="150000"/>
              </a:lnSpc>
              <a:defRPr sz="2400">
                <a:latin typeface="Arial"/>
                <a:ea typeface="Arial"/>
                <a:cs typeface="Arial"/>
                <a:sym typeface="Arial"/>
              </a:defRPr>
            </a:pPr>
            <a:r>
              <a:t>https://milvus.io</a:t>
            </a:r>
          </a:p>
          <a:p>
            <a:pPr>
              <a:lnSpc>
                <a:spcPct val="150000"/>
              </a:lnSpc>
              <a:spcBef>
                <a:spcPts val="700"/>
              </a:spcBef>
              <a:defRPr sz="2400">
                <a:latin typeface="Arial"/>
                <a:ea typeface="Arial"/>
                <a:cs typeface="Arial"/>
                <a:sym typeface="Arial"/>
              </a:defRPr>
            </a:pPr>
            <a:r>
              <a:t>https://github.com/milvus-io/milvus</a:t>
            </a:r>
          </a:p>
          <a:p>
            <a:pPr>
              <a:lnSpc>
                <a:spcPct val="150000"/>
              </a:lnSpc>
              <a:spcBef>
                <a:spcPts val="700"/>
              </a:spcBef>
              <a:defRPr sz="2400">
                <a:latin typeface="Arial"/>
                <a:ea typeface="Arial"/>
                <a:cs typeface="Arial"/>
                <a:sym typeface="Arial"/>
              </a:defRPr>
            </a:pPr>
            <a:r>
              <a:t>https://twitter.com/milvusio</a:t>
            </a:r>
          </a:p>
        </p:txBody>
      </p:sp>
      <p:pic>
        <p:nvPicPr>
          <p:cNvPr id="512" name="Google Shape;651;p48" descr="Google Shape;651;p48"/>
          <p:cNvPicPr>
            <a:picLocks noChangeAspect="1"/>
          </p:cNvPicPr>
          <p:nvPr/>
        </p:nvPicPr>
        <p:blipFill>
          <a:blip r:embed="rId2">
            <a:extLst/>
          </a:blip>
          <a:stretch>
            <a:fillRect/>
          </a:stretch>
        </p:blipFill>
        <p:spPr>
          <a:xfrm>
            <a:off x="668295" y="3327060"/>
            <a:ext cx="350839" cy="350839"/>
          </a:xfrm>
          <a:prstGeom prst="rect">
            <a:avLst/>
          </a:prstGeom>
          <a:ln w="12700">
            <a:miter lim="400000"/>
          </a:ln>
        </p:spPr>
      </p:pic>
      <p:pic>
        <p:nvPicPr>
          <p:cNvPr id="513" name="Google Shape;652;p48" descr="Google Shape;652;p48"/>
          <p:cNvPicPr>
            <a:picLocks noChangeAspect="1"/>
          </p:cNvPicPr>
          <p:nvPr/>
        </p:nvPicPr>
        <p:blipFill>
          <a:blip r:embed="rId3">
            <a:extLst/>
          </a:blip>
          <a:stretch>
            <a:fillRect/>
          </a:stretch>
        </p:blipFill>
        <p:spPr>
          <a:xfrm>
            <a:off x="668295" y="3973814"/>
            <a:ext cx="350839" cy="350839"/>
          </a:xfrm>
          <a:prstGeom prst="rect">
            <a:avLst/>
          </a:prstGeom>
          <a:ln w="12700">
            <a:miter lim="400000"/>
          </a:ln>
        </p:spPr>
      </p:pic>
      <p:pic>
        <p:nvPicPr>
          <p:cNvPr id="514" name="Google Shape;654;p48" descr="Google Shape;654;p48"/>
          <p:cNvPicPr>
            <a:picLocks noChangeAspect="1"/>
          </p:cNvPicPr>
          <p:nvPr/>
        </p:nvPicPr>
        <p:blipFill>
          <a:blip r:embed="rId4">
            <a:extLst/>
          </a:blip>
          <a:stretch>
            <a:fillRect/>
          </a:stretch>
        </p:blipFill>
        <p:spPr>
          <a:xfrm>
            <a:off x="666394" y="2676867"/>
            <a:ext cx="408941" cy="402274"/>
          </a:xfrm>
          <a:prstGeom prst="rect">
            <a:avLst/>
          </a:prstGeom>
          <a:ln w="12700">
            <a:miter lim="400000"/>
          </a:ln>
        </p:spPr>
      </p:pic>
      <p:sp>
        <p:nvSpPr>
          <p:cNvPr id="515" name="Text Box 5"/>
          <p:cNvSpPr txBox="1"/>
          <p:nvPr/>
        </p:nvSpPr>
        <p:spPr>
          <a:xfrm>
            <a:off x="889474" y="773440"/>
            <a:ext cx="7236776" cy="54933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600"/>
            </a:lvl1pPr>
          </a:lstStyle>
          <a:p>
            <a:pPr/>
            <a:r>
              <a:t>Thank You!</a:t>
            </a:r>
          </a:p>
        </p:txBody>
      </p:sp>
      <p:pic>
        <p:nvPicPr>
          <p:cNvPr id="516" name="Picture 7" descr="Picture 7"/>
          <p:cNvPicPr>
            <a:picLocks noChangeAspect="1"/>
          </p:cNvPicPr>
          <p:nvPr/>
        </p:nvPicPr>
        <p:blipFill>
          <a:blip r:embed="rId5">
            <a:extLst/>
          </a:blip>
          <a:stretch>
            <a:fillRect/>
          </a:stretch>
        </p:blipFill>
        <p:spPr>
          <a:xfrm>
            <a:off x="7736758" y="1899364"/>
            <a:ext cx="2537984" cy="253798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2" name="Picture 1" descr="Picture 1"/>
          <p:cNvPicPr>
            <a:picLocks noChangeAspect="1"/>
          </p:cNvPicPr>
          <p:nvPr/>
        </p:nvPicPr>
        <p:blipFill>
          <a:blip r:embed="rId3">
            <a:extLst/>
          </a:blip>
          <a:stretch>
            <a:fillRect/>
          </a:stretch>
        </p:blipFill>
        <p:spPr>
          <a:xfrm>
            <a:off x="0" y="521043"/>
            <a:ext cx="9429195" cy="5193621"/>
          </a:xfrm>
          <a:prstGeom prst="rect">
            <a:avLst/>
          </a:prstGeom>
          <a:ln w="12700">
            <a:miter lim="400000"/>
          </a:ln>
        </p:spPr>
      </p:pic>
      <p:pic>
        <p:nvPicPr>
          <p:cNvPr id="73" name="Picture 2" descr="Picture 2"/>
          <p:cNvPicPr>
            <a:picLocks noChangeAspect="1"/>
          </p:cNvPicPr>
          <p:nvPr/>
        </p:nvPicPr>
        <p:blipFill>
          <a:blip r:embed="rId4">
            <a:extLst/>
          </a:blip>
          <a:stretch>
            <a:fillRect/>
          </a:stretch>
        </p:blipFill>
        <p:spPr>
          <a:xfrm>
            <a:off x="3008602" y="1680783"/>
            <a:ext cx="8672843" cy="4857465"/>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Title 1"/>
          <p:cNvSpPr txBox="1"/>
          <p:nvPr>
            <p:ph type="title"/>
          </p:nvPr>
        </p:nvSpPr>
        <p:spPr>
          <a:xfrm>
            <a:off x="463462" y="365124"/>
            <a:ext cx="11235849" cy="1214295"/>
          </a:xfrm>
          <a:prstGeom prst="rect">
            <a:avLst/>
          </a:prstGeom>
        </p:spPr>
        <p:txBody>
          <a:bodyPr/>
          <a:lstStyle>
            <a:lvl1pPr>
              <a:defRPr>
                <a:latin typeface="等线"/>
                <a:ea typeface="等线"/>
                <a:cs typeface="等线"/>
                <a:sym typeface="等线"/>
              </a:defRPr>
            </a:lvl1pPr>
          </a:lstStyle>
          <a:p>
            <a:pPr/>
            <a:r>
              <a:t>数据横向增长：数据类型</a:t>
            </a:r>
          </a:p>
        </p:txBody>
      </p:sp>
      <p:sp>
        <p:nvSpPr>
          <p:cNvPr id="78" name="文本框 3"/>
          <p:cNvSpPr txBox="1"/>
          <p:nvPr/>
        </p:nvSpPr>
        <p:spPr>
          <a:xfrm>
            <a:off x="1023666" y="1892437"/>
            <a:ext cx="1008991" cy="6502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571500" indent="-571500">
              <a:defRPr sz="1600">
                <a:latin typeface="PingFang SC Regular"/>
                <a:ea typeface="PingFang SC Regular"/>
                <a:cs typeface="PingFang SC Regular"/>
                <a:sym typeface="PingFang SC Regular"/>
              </a:defRPr>
            </a:pPr>
            <a:r>
              <a:t>Int,</a:t>
            </a:r>
            <a:r>
              <a:t> </a:t>
            </a:r>
            <a:r>
              <a:t>float,</a:t>
            </a:r>
            <a:r>
              <a:t> </a:t>
            </a:r>
          </a:p>
          <a:p>
            <a:pPr marL="571500" indent="-571500">
              <a:defRPr sz="1600">
                <a:latin typeface="PingFang SC Regular"/>
                <a:ea typeface="PingFang SC Regular"/>
                <a:cs typeface="PingFang SC Regular"/>
                <a:sym typeface="PingFang SC Regular"/>
              </a:defRPr>
            </a:pPr>
            <a:r>
              <a:t>string,</a:t>
            </a:r>
            <a:r>
              <a:t> </a:t>
            </a:r>
            <a:r>
              <a:t>…</a:t>
            </a:r>
          </a:p>
        </p:txBody>
      </p:sp>
      <p:sp>
        <p:nvSpPr>
          <p:cNvPr id="79" name="文本框 4"/>
          <p:cNvSpPr txBox="1"/>
          <p:nvPr/>
        </p:nvSpPr>
        <p:spPr>
          <a:xfrm>
            <a:off x="3201187" y="2057233"/>
            <a:ext cx="46461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marL="571500" indent="-571500">
              <a:defRPr sz="1600">
                <a:latin typeface="PingFang SC Regular"/>
                <a:ea typeface="PingFang SC Regular"/>
                <a:cs typeface="PingFang SC Regular"/>
                <a:sym typeface="PingFang SC Regular"/>
              </a:defRPr>
            </a:lvl1pPr>
          </a:lstStyle>
          <a:p>
            <a:pPr/>
            <a:r>
              <a:t>text</a:t>
            </a:r>
          </a:p>
        </p:txBody>
      </p:sp>
      <p:sp>
        <p:nvSpPr>
          <p:cNvPr id="80" name="文本框 5"/>
          <p:cNvSpPr txBox="1"/>
          <p:nvPr/>
        </p:nvSpPr>
        <p:spPr>
          <a:xfrm>
            <a:off x="5148980" y="2057233"/>
            <a:ext cx="49367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marL="571500" indent="-571500">
              <a:defRPr sz="1600">
                <a:latin typeface="PingFang SC Regular"/>
                <a:ea typeface="PingFang SC Regular"/>
                <a:cs typeface="PingFang SC Regular"/>
                <a:sym typeface="PingFang SC Regular"/>
              </a:defRPr>
            </a:lvl1pPr>
          </a:lstStyle>
          <a:p>
            <a:pPr/>
            <a:r>
              <a:t>json</a:t>
            </a:r>
          </a:p>
        </p:txBody>
      </p:sp>
      <p:sp>
        <p:nvSpPr>
          <p:cNvPr id="81" name="文本框 6"/>
          <p:cNvSpPr txBox="1"/>
          <p:nvPr/>
        </p:nvSpPr>
        <p:spPr>
          <a:xfrm>
            <a:off x="6883738" y="1770241"/>
            <a:ext cx="676352" cy="929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571500" indent="-571500">
              <a:defRPr sz="1600">
                <a:latin typeface="PingFang SC Regular"/>
                <a:ea typeface="PingFang SC Regular"/>
                <a:cs typeface="PingFang SC Regular"/>
                <a:sym typeface="PingFang SC Regular"/>
              </a:defRPr>
            </a:pPr>
            <a:r>
              <a:t>image</a:t>
            </a:r>
          </a:p>
          <a:p>
            <a:pPr marL="571500" indent="-571500">
              <a:defRPr sz="1600">
                <a:latin typeface="PingFang SC Regular"/>
                <a:ea typeface="PingFang SC Regular"/>
                <a:cs typeface="PingFang SC Regular"/>
                <a:sym typeface="PingFang SC Regular"/>
              </a:defRPr>
            </a:pPr>
            <a:r>
              <a:t>video</a:t>
            </a:r>
          </a:p>
          <a:p>
            <a:pPr marL="571500" indent="-571500">
              <a:defRPr sz="1600">
                <a:latin typeface="PingFang SC Regular"/>
                <a:ea typeface="PingFang SC Regular"/>
                <a:cs typeface="PingFang SC Regular"/>
                <a:sym typeface="PingFang SC Regular"/>
              </a:defRPr>
            </a:pPr>
            <a:r>
              <a:t>audio</a:t>
            </a:r>
          </a:p>
        </p:txBody>
      </p:sp>
      <p:sp>
        <p:nvSpPr>
          <p:cNvPr id="82" name="文本框 7"/>
          <p:cNvSpPr txBox="1"/>
          <p:nvPr/>
        </p:nvSpPr>
        <p:spPr>
          <a:xfrm>
            <a:off x="9015864" y="2057233"/>
            <a:ext cx="166715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571500" indent="-571500">
              <a:defRPr sz="1600">
                <a:latin typeface="PingFang SC Regular"/>
                <a:ea typeface="PingFang SC Regular"/>
                <a:cs typeface="PingFang SC Regular"/>
                <a:sym typeface="PingFang SC Regular"/>
              </a:defRPr>
            </a:pPr>
            <a:r>
              <a:t>domain</a:t>
            </a:r>
            <a:r>
              <a:t> </a:t>
            </a:r>
            <a:r>
              <a:t>specific</a:t>
            </a:r>
            <a:r>
              <a:t> </a:t>
            </a:r>
          </a:p>
        </p:txBody>
      </p:sp>
      <p:sp>
        <p:nvSpPr>
          <p:cNvPr id="83" name="文本框 8"/>
          <p:cNvSpPr txBox="1"/>
          <p:nvPr/>
        </p:nvSpPr>
        <p:spPr>
          <a:xfrm>
            <a:off x="1003222" y="5970370"/>
            <a:ext cx="1374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marL="571500" indent="-571500">
              <a:defRPr sz="2000">
                <a:solidFill>
                  <a:srgbClr val="548235"/>
                </a:solidFill>
                <a:latin typeface="PingFang SC Regular"/>
                <a:ea typeface="PingFang SC Regular"/>
                <a:cs typeface="PingFang SC Regular"/>
                <a:sym typeface="PingFang SC Regular"/>
              </a:defRPr>
            </a:lvl1pPr>
          </a:lstStyle>
          <a:p>
            <a:pPr/>
            <a:r>
              <a:t>结构化数据</a:t>
            </a:r>
          </a:p>
        </p:txBody>
      </p:sp>
      <p:sp>
        <p:nvSpPr>
          <p:cNvPr id="84" name="文本框 9"/>
          <p:cNvSpPr txBox="1"/>
          <p:nvPr/>
        </p:nvSpPr>
        <p:spPr>
          <a:xfrm>
            <a:off x="9001454" y="5975079"/>
            <a:ext cx="1628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marL="571500" indent="-571500">
              <a:defRPr sz="2000">
                <a:solidFill>
                  <a:srgbClr val="C00000"/>
                </a:solidFill>
                <a:latin typeface="PingFang SC Regular"/>
                <a:ea typeface="PingFang SC Regular"/>
                <a:cs typeface="PingFang SC Regular"/>
                <a:sym typeface="PingFang SC Regular"/>
              </a:defRPr>
            </a:lvl1pPr>
          </a:lstStyle>
          <a:p>
            <a:pPr/>
            <a:r>
              <a:t>非结构化数据</a:t>
            </a:r>
          </a:p>
        </p:txBody>
      </p:sp>
      <p:pic>
        <p:nvPicPr>
          <p:cNvPr id="85" name="图片 10" descr="图片 10"/>
          <p:cNvPicPr>
            <a:picLocks noChangeAspect="1"/>
          </p:cNvPicPr>
          <p:nvPr/>
        </p:nvPicPr>
        <p:blipFill>
          <a:blip r:embed="rId2">
            <a:extLst/>
          </a:blip>
          <a:stretch>
            <a:fillRect/>
          </a:stretch>
        </p:blipFill>
        <p:spPr>
          <a:xfrm>
            <a:off x="999322" y="3591819"/>
            <a:ext cx="430481" cy="236765"/>
          </a:xfrm>
          <a:prstGeom prst="rect">
            <a:avLst/>
          </a:prstGeom>
          <a:ln w="12700">
            <a:miter lim="400000"/>
          </a:ln>
        </p:spPr>
      </p:pic>
      <p:pic>
        <p:nvPicPr>
          <p:cNvPr id="86" name="图片 11" descr="图片 11"/>
          <p:cNvPicPr>
            <a:picLocks noChangeAspect="1"/>
          </p:cNvPicPr>
          <p:nvPr/>
        </p:nvPicPr>
        <p:blipFill>
          <a:blip r:embed="rId3">
            <a:extLst/>
          </a:blip>
          <a:stretch>
            <a:fillRect/>
          </a:stretch>
        </p:blipFill>
        <p:spPr>
          <a:xfrm>
            <a:off x="1429801" y="3411635"/>
            <a:ext cx="552533" cy="552533"/>
          </a:xfrm>
          <a:prstGeom prst="rect">
            <a:avLst/>
          </a:prstGeom>
          <a:ln w="12700">
            <a:miter lim="400000"/>
          </a:ln>
        </p:spPr>
      </p:pic>
      <p:pic>
        <p:nvPicPr>
          <p:cNvPr id="87" name="图片 12" descr="图片 12"/>
          <p:cNvPicPr>
            <a:picLocks noChangeAspect="1"/>
          </p:cNvPicPr>
          <p:nvPr/>
        </p:nvPicPr>
        <p:blipFill>
          <a:blip r:embed="rId4">
            <a:extLst/>
          </a:blip>
          <a:stretch>
            <a:fillRect/>
          </a:stretch>
        </p:blipFill>
        <p:spPr>
          <a:xfrm>
            <a:off x="1024811" y="2773309"/>
            <a:ext cx="951292" cy="554921"/>
          </a:xfrm>
          <a:prstGeom prst="rect">
            <a:avLst/>
          </a:prstGeom>
          <a:ln w="12700">
            <a:miter lim="400000"/>
          </a:ln>
        </p:spPr>
      </p:pic>
      <p:sp>
        <p:nvSpPr>
          <p:cNvPr id="88" name="文本框 13"/>
          <p:cNvSpPr txBox="1"/>
          <p:nvPr/>
        </p:nvSpPr>
        <p:spPr>
          <a:xfrm>
            <a:off x="976166" y="4043090"/>
            <a:ext cx="124542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latin typeface="STXinwei"/>
                <a:ea typeface="STXinwei"/>
                <a:cs typeface="STXinwei"/>
                <a:sym typeface="STXinwei"/>
              </a:defRPr>
            </a:lvl1pPr>
          </a:lstStyle>
          <a:p>
            <a:pPr/>
            <a:r>
              <a:t>ABCDEFG</a:t>
            </a:r>
          </a:p>
        </p:txBody>
      </p:sp>
      <p:pic>
        <p:nvPicPr>
          <p:cNvPr id="89" name="图片 14" descr="图片 14"/>
          <p:cNvPicPr>
            <a:picLocks noChangeAspect="1"/>
          </p:cNvPicPr>
          <p:nvPr/>
        </p:nvPicPr>
        <p:blipFill>
          <a:blip r:embed="rId5">
            <a:extLst/>
          </a:blip>
          <a:stretch>
            <a:fillRect/>
          </a:stretch>
        </p:blipFill>
        <p:spPr>
          <a:xfrm>
            <a:off x="2612794" y="2773309"/>
            <a:ext cx="1632293" cy="1399917"/>
          </a:xfrm>
          <a:prstGeom prst="rect">
            <a:avLst/>
          </a:prstGeom>
          <a:ln w="12700">
            <a:miter lim="400000"/>
          </a:ln>
        </p:spPr>
      </p:pic>
      <p:sp>
        <p:nvSpPr>
          <p:cNvPr id="90" name="文本框 15"/>
          <p:cNvSpPr txBox="1"/>
          <p:nvPr/>
        </p:nvSpPr>
        <p:spPr>
          <a:xfrm>
            <a:off x="997542" y="4497670"/>
            <a:ext cx="124542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latin typeface="STXinwei"/>
                <a:ea typeface="STXinwei"/>
                <a:cs typeface="STXinwei"/>
                <a:sym typeface="STXinwei"/>
              </a:defRPr>
            </a:lvl1pPr>
          </a:lstStyle>
          <a:p>
            <a:pPr/>
            <a:r>
              <a:t>2021.11.11</a:t>
            </a:r>
          </a:p>
        </p:txBody>
      </p:sp>
      <p:pic>
        <p:nvPicPr>
          <p:cNvPr id="91" name="图片 16" descr="图片 16"/>
          <p:cNvPicPr>
            <a:picLocks noChangeAspect="1"/>
          </p:cNvPicPr>
          <p:nvPr/>
        </p:nvPicPr>
        <p:blipFill>
          <a:blip r:embed="rId6">
            <a:extLst/>
          </a:blip>
          <a:stretch>
            <a:fillRect/>
          </a:stretch>
        </p:blipFill>
        <p:spPr>
          <a:xfrm>
            <a:off x="4590574" y="2773309"/>
            <a:ext cx="1604382" cy="2143669"/>
          </a:xfrm>
          <a:prstGeom prst="rect">
            <a:avLst/>
          </a:prstGeom>
          <a:ln w="12700">
            <a:miter lim="400000"/>
          </a:ln>
        </p:spPr>
      </p:pic>
      <p:pic>
        <p:nvPicPr>
          <p:cNvPr id="92" name="图片 17" descr="图片 17"/>
          <p:cNvPicPr>
            <a:picLocks noChangeAspect="1"/>
          </p:cNvPicPr>
          <p:nvPr/>
        </p:nvPicPr>
        <p:blipFill>
          <a:blip r:embed="rId7">
            <a:extLst/>
          </a:blip>
          <a:stretch>
            <a:fillRect/>
          </a:stretch>
        </p:blipFill>
        <p:spPr>
          <a:xfrm>
            <a:off x="6536535" y="2806906"/>
            <a:ext cx="1366320" cy="1366320"/>
          </a:xfrm>
          <a:prstGeom prst="rect">
            <a:avLst/>
          </a:prstGeom>
          <a:ln w="12700">
            <a:miter lim="400000"/>
          </a:ln>
        </p:spPr>
      </p:pic>
      <p:pic>
        <p:nvPicPr>
          <p:cNvPr id="93" name="图片 18" descr="图片 18"/>
          <p:cNvPicPr>
            <a:picLocks noChangeAspect="1"/>
          </p:cNvPicPr>
          <p:nvPr/>
        </p:nvPicPr>
        <p:blipFill>
          <a:blip r:embed="rId8">
            <a:extLst/>
          </a:blip>
          <a:stretch>
            <a:fillRect/>
          </a:stretch>
        </p:blipFill>
        <p:spPr>
          <a:xfrm>
            <a:off x="6477160" y="4411312"/>
            <a:ext cx="1517361" cy="565796"/>
          </a:xfrm>
          <a:prstGeom prst="rect">
            <a:avLst/>
          </a:prstGeom>
          <a:ln w="12700">
            <a:miter lim="400000"/>
          </a:ln>
        </p:spPr>
      </p:pic>
      <p:pic>
        <p:nvPicPr>
          <p:cNvPr id="94" name="图片 19" descr="图片 19"/>
          <p:cNvPicPr>
            <a:picLocks noChangeAspect="1"/>
          </p:cNvPicPr>
          <p:nvPr/>
        </p:nvPicPr>
        <p:blipFill>
          <a:blip r:embed="rId9">
            <a:extLst/>
          </a:blip>
          <a:stretch>
            <a:fillRect/>
          </a:stretch>
        </p:blipFill>
        <p:spPr>
          <a:xfrm>
            <a:off x="8374191" y="2697526"/>
            <a:ext cx="1342784" cy="1475701"/>
          </a:xfrm>
          <a:prstGeom prst="rect">
            <a:avLst/>
          </a:prstGeom>
          <a:ln w="12700">
            <a:miter lim="400000"/>
          </a:ln>
        </p:spPr>
      </p:pic>
      <p:pic>
        <p:nvPicPr>
          <p:cNvPr id="95" name="图片 20" descr="图片 20"/>
          <p:cNvPicPr>
            <a:picLocks noChangeAspect="1"/>
          </p:cNvPicPr>
          <p:nvPr/>
        </p:nvPicPr>
        <p:blipFill>
          <a:blip r:embed="rId10">
            <a:extLst/>
          </a:blip>
          <a:stretch>
            <a:fillRect/>
          </a:stretch>
        </p:blipFill>
        <p:spPr>
          <a:xfrm>
            <a:off x="9716974" y="2841290"/>
            <a:ext cx="1598697" cy="846611"/>
          </a:xfrm>
          <a:prstGeom prst="rect">
            <a:avLst/>
          </a:prstGeom>
          <a:ln w="12700">
            <a:miter lim="400000"/>
          </a:ln>
        </p:spPr>
      </p:pic>
      <p:pic>
        <p:nvPicPr>
          <p:cNvPr id="96" name="图片 21" descr="图片 21"/>
          <p:cNvPicPr>
            <a:picLocks noChangeAspect="1"/>
          </p:cNvPicPr>
          <p:nvPr/>
        </p:nvPicPr>
        <p:blipFill>
          <a:blip r:embed="rId11">
            <a:extLst/>
          </a:blip>
          <a:stretch>
            <a:fillRect/>
          </a:stretch>
        </p:blipFill>
        <p:spPr>
          <a:xfrm>
            <a:off x="9780423" y="3858783"/>
            <a:ext cx="1550516" cy="1277775"/>
          </a:xfrm>
          <a:prstGeom prst="rect">
            <a:avLst/>
          </a:prstGeom>
          <a:ln w="12700">
            <a:miter lim="400000"/>
          </a:ln>
        </p:spPr>
      </p:pic>
      <p:pic>
        <p:nvPicPr>
          <p:cNvPr id="97" name="图片 22" descr="图片 22"/>
          <p:cNvPicPr>
            <a:picLocks noChangeAspect="1"/>
          </p:cNvPicPr>
          <p:nvPr/>
        </p:nvPicPr>
        <p:blipFill>
          <a:blip r:embed="rId12">
            <a:extLst/>
          </a:blip>
          <a:stretch>
            <a:fillRect/>
          </a:stretch>
        </p:blipFill>
        <p:spPr>
          <a:xfrm>
            <a:off x="8464001" y="4251076"/>
            <a:ext cx="1353165" cy="917650"/>
          </a:xfrm>
          <a:prstGeom prst="rect">
            <a:avLst/>
          </a:prstGeom>
          <a:ln w="12700">
            <a:miter lim="400000"/>
          </a:ln>
        </p:spPr>
      </p:pic>
      <p:sp>
        <p:nvSpPr>
          <p:cNvPr id="98" name="右箭头 23"/>
          <p:cNvSpPr/>
          <p:nvPr/>
        </p:nvSpPr>
        <p:spPr>
          <a:xfrm>
            <a:off x="1024811" y="5437797"/>
            <a:ext cx="10274836" cy="322731"/>
          </a:xfrm>
          <a:prstGeom prst="rightArrow">
            <a:avLst>
              <a:gd name="adj1" fmla="val 50000"/>
              <a:gd name="adj2" fmla="val 50000"/>
            </a:avLst>
          </a:prstGeom>
          <a:gradFill>
            <a:gsLst>
              <a:gs pos="0">
                <a:srgbClr val="649A3F"/>
              </a:gs>
              <a:gs pos="13000">
                <a:srgbClr val="649A3F"/>
              </a:gs>
              <a:gs pos="24000">
                <a:srgbClr val="548235"/>
              </a:gs>
              <a:gs pos="97000">
                <a:srgbClr val="C00000"/>
              </a:gs>
            </a:gsLst>
          </a:gradFill>
          <a:ln w="12700">
            <a:miter lim="400000"/>
          </a:ln>
        </p:spPr>
        <p:txBody>
          <a:bodyPr lIns="0" tIns="0" rIns="0" bIns="0"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Title 1"/>
          <p:cNvSpPr txBox="1"/>
          <p:nvPr>
            <p:ph type="title"/>
          </p:nvPr>
        </p:nvSpPr>
        <p:spPr>
          <a:xfrm>
            <a:off x="463462" y="365124"/>
            <a:ext cx="11235849" cy="1214295"/>
          </a:xfrm>
          <a:prstGeom prst="rect">
            <a:avLst/>
          </a:prstGeom>
        </p:spPr>
        <p:txBody>
          <a:bodyPr/>
          <a:lstStyle>
            <a:lvl1pPr>
              <a:defRPr>
                <a:latin typeface="等线"/>
                <a:ea typeface="等线"/>
                <a:cs typeface="等线"/>
                <a:sym typeface="等线"/>
              </a:defRPr>
            </a:lvl1pPr>
          </a:lstStyle>
          <a:p>
            <a:pPr/>
            <a:r>
              <a:t>数据纵向增长：语义的丰富</a:t>
            </a:r>
          </a:p>
        </p:txBody>
      </p:sp>
      <p:pic>
        <p:nvPicPr>
          <p:cNvPr id="101" name="图片 5" descr="图片 5"/>
          <p:cNvPicPr>
            <a:picLocks noChangeAspect="1"/>
          </p:cNvPicPr>
          <p:nvPr/>
        </p:nvPicPr>
        <p:blipFill>
          <a:blip r:embed="rId2">
            <a:extLst/>
          </a:blip>
          <a:stretch>
            <a:fillRect/>
          </a:stretch>
        </p:blipFill>
        <p:spPr>
          <a:xfrm>
            <a:off x="7849258" y="5445738"/>
            <a:ext cx="1596745" cy="840393"/>
          </a:xfrm>
          <a:prstGeom prst="rect">
            <a:avLst/>
          </a:prstGeom>
          <a:ln w="12700">
            <a:miter lim="400000"/>
          </a:ln>
        </p:spPr>
      </p:pic>
      <p:pic>
        <p:nvPicPr>
          <p:cNvPr id="102" name="图片 6" descr="图片 6"/>
          <p:cNvPicPr>
            <a:picLocks noChangeAspect="1"/>
          </p:cNvPicPr>
          <p:nvPr/>
        </p:nvPicPr>
        <p:blipFill>
          <a:blip r:embed="rId3">
            <a:extLst/>
          </a:blip>
          <a:stretch>
            <a:fillRect/>
          </a:stretch>
        </p:blipFill>
        <p:spPr>
          <a:xfrm>
            <a:off x="6126160" y="5199248"/>
            <a:ext cx="1550516" cy="1277775"/>
          </a:xfrm>
          <a:prstGeom prst="rect">
            <a:avLst/>
          </a:prstGeom>
          <a:ln w="12700">
            <a:miter lim="400000"/>
          </a:ln>
        </p:spPr>
      </p:pic>
      <p:pic>
        <p:nvPicPr>
          <p:cNvPr id="103" name="图片 7" descr="图片 7"/>
          <p:cNvPicPr>
            <a:picLocks noChangeAspect="1"/>
          </p:cNvPicPr>
          <p:nvPr/>
        </p:nvPicPr>
        <p:blipFill>
          <a:blip r:embed="rId4">
            <a:extLst/>
          </a:blip>
          <a:stretch>
            <a:fillRect/>
          </a:stretch>
        </p:blipFill>
        <p:spPr>
          <a:xfrm>
            <a:off x="4617158" y="5379311"/>
            <a:ext cx="1353165" cy="917650"/>
          </a:xfrm>
          <a:prstGeom prst="rect">
            <a:avLst/>
          </a:prstGeom>
          <a:ln w="12700">
            <a:miter lim="400000"/>
          </a:ln>
        </p:spPr>
      </p:pic>
      <p:pic>
        <p:nvPicPr>
          <p:cNvPr id="104" name="图片 8" descr="图片 8"/>
          <p:cNvPicPr>
            <a:picLocks noChangeAspect="1"/>
          </p:cNvPicPr>
          <p:nvPr/>
        </p:nvPicPr>
        <p:blipFill>
          <a:blip r:embed="rId5">
            <a:extLst/>
          </a:blip>
          <a:stretch>
            <a:fillRect/>
          </a:stretch>
        </p:blipFill>
        <p:spPr>
          <a:xfrm>
            <a:off x="4827728" y="4309474"/>
            <a:ext cx="1142596" cy="566835"/>
          </a:xfrm>
          <a:prstGeom prst="rect">
            <a:avLst/>
          </a:prstGeom>
          <a:ln w="12700">
            <a:miter lim="400000"/>
          </a:ln>
        </p:spPr>
      </p:pic>
      <p:sp>
        <p:nvSpPr>
          <p:cNvPr id="105" name="直线箭头连接符 9"/>
          <p:cNvSpPr/>
          <p:nvPr/>
        </p:nvSpPr>
        <p:spPr>
          <a:xfrm flipV="1">
            <a:off x="5260914" y="4971770"/>
            <a:ext cx="1" cy="245015"/>
          </a:xfrm>
          <a:prstGeom prst="line">
            <a:avLst/>
          </a:prstGeom>
          <a:ln w="25400">
            <a:solidFill>
              <a:schemeClr val="accent1"/>
            </a:solidFill>
            <a:miter/>
            <a:tailEnd type="triangle"/>
          </a:ln>
        </p:spPr>
        <p:txBody>
          <a:bodyPr lIns="0" tIns="0" rIns="0" bIns="0"/>
          <a:lstStyle/>
          <a:p>
            <a:pPr/>
          </a:p>
        </p:txBody>
      </p:sp>
      <p:sp>
        <p:nvSpPr>
          <p:cNvPr id="106" name="直线箭头连接符 10"/>
          <p:cNvSpPr/>
          <p:nvPr/>
        </p:nvSpPr>
        <p:spPr>
          <a:xfrm flipV="1">
            <a:off x="5260914" y="4042131"/>
            <a:ext cx="1" cy="250427"/>
          </a:xfrm>
          <a:prstGeom prst="line">
            <a:avLst/>
          </a:prstGeom>
          <a:ln w="25400">
            <a:solidFill>
              <a:schemeClr val="accent1"/>
            </a:solidFill>
            <a:miter/>
            <a:tailEnd type="triangle"/>
          </a:ln>
        </p:spPr>
        <p:txBody>
          <a:bodyPr lIns="0" tIns="0" rIns="0" bIns="0"/>
          <a:lstStyle/>
          <a:p>
            <a:pPr/>
          </a:p>
        </p:txBody>
      </p:sp>
      <p:pic>
        <p:nvPicPr>
          <p:cNvPr id="107" name="图片 12" descr="图片 12"/>
          <p:cNvPicPr>
            <a:picLocks noChangeAspect="1"/>
          </p:cNvPicPr>
          <p:nvPr/>
        </p:nvPicPr>
        <p:blipFill>
          <a:blip r:embed="rId5">
            <a:extLst/>
          </a:blip>
          <a:stretch>
            <a:fillRect/>
          </a:stretch>
        </p:blipFill>
        <p:spPr>
          <a:xfrm>
            <a:off x="8111021" y="4242799"/>
            <a:ext cx="1142596" cy="566835"/>
          </a:xfrm>
          <a:prstGeom prst="rect">
            <a:avLst/>
          </a:prstGeom>
          <a:ln w="12700">
            <a:miter lim="400000"/>
          </a:ln>
        </p:spPr>
      </p:pic>
      <p:sp>
        <p:nvSpPr>
          <p:cNvPr id="108" name="直线箭头连接符 13"/>
          <p:cNvSpPr/>
          <p:nvPr/>
        </p:nvSpPr>
        <p:spPr>
          <a:xfrm flipV="1">
            <a:off x="8544207" y="4905095"/>
            <a:ext cx="1" cy="245015"/>
          </a:xfrm>
          <a:prstGeom prst="line">
            <a:avLst/>
          </a:prstGeom>
          <a:ln w="25400">
            <a:solidFill>
              <a:schemeClr val="accent1"/>
            </a:solidFill>
            <a:miter/>
            <a:tailEnd type="triangle"/>
          </a:ln>
        </p:spPr>
        <p:txBody>
          <a:bodyPr lIns="0" tIns="0" rIns="0" bIns="0"/>
          <a:lstStyle/>
          <a:p>
            <a:pPr/>
          </a:p>
        </p:txBody>
      </p:sp>
      <p:sp>
        <p:nvSpPr>
          <p:cNvPr id="109" name="直线箭头连接符 14"/>
          <p:cNvSpPr/>
          <p:nvPr/>
        </p:nvSpPr>
        <p:spPr>
          <a:xfrm flipV="1">
            <a:off x="8544207" y="3975456"/>
            <a:ext cx="1" cy="250427"/>
          </a:xfrm>
          <a:prstGeom prst="line">
            <a:avLst/>
          </a:prstGeom>
          <a:ln w="25400">
            <a:solidFill>
              <a:schemeClr val="accent1"/>
            </a:solidFill>
            <a:miter/>
            <a:tailEnd type="triangle"/>
          </a:ln>
        </p:spPr>
        <p:txBody>
          <a:bodyPr lIns="0" tIns="0" rIns="0" bIns="0"/>
          <a:lstStyle/>
          <a:p>
            <a:pPr/>
          </a:p>
        </p:txBody>
      </p:sp>
      <p:sp>
        <p:nvSpPr>
          <p:cNvPr id="110" name="文本框 15"/>
          <p:cNvSpPr txBox="1"/>
          <p:nvPr/>
        </p:nvSpPr>
        <p:spPr>
          <a:xfrm>
            <a:off x="6217345" y="1771916"/>
            <a:ext cx="1326839"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marL="571500" indent="-571500">
              <a:defRPr spc="200" sz="1400">
                <a:latin typeface="Microsoft YaHei Light"/>
                <a:ea typeface="Microsoft YaHei Light"/>
                <a:cs typeface="Microsoft YaHei Light"/>
                <a:sym typeface="Microsoft YaHei Light"/>
              </a:defRPr>
            </a:lvl1pPr>
          </a:lstStyle>
          <a:p>
            <a:pPr/>
            <a:r>
              <a:t>embeddings</a:t>
            </a:r>
          </a:p>
        </p:txBody>
      </p:sp>
      <p:pic>
        <p:nvPicPr>
          <p:cNvPr id="111" name="图片 16" descr="图片 16"/>
          <p:cNvPicPr>
            <a:picLocks noChangeAspect="1"/>
          </p:cNvPicPr>
          <p:nvPr/>
        </p:nvPicPr>
        <p:blipFill>
          <a:blip r:embed="rId5">
            <a:extLst/>
          </a:blip>
          <a:stretch>
            <a:fillRect/>
          </a:stretch>
        </p:blipFill>
        <p:spPr>
          <a:xfrm>
            <a:off x="6460880" y="2457275"/>
            <a:ext cx="1142596" cy="566835"/>
          </a:xfrm>
          <a:prstGeom prst="rect">
            <a:avLst/>
          </a:prstGeom>
          <a:ln w="12700">
            <a:miter lim="400000"/>
          </a:ln>
        </p:spPr>
      </p:pic>
      <p:sp>
        <p:nvSpPr>
          <p:cNvPr id="112" name="直线箭头连接符 17"/>
          <p:cNvSpPr/>
          <p:nvPr/>
        </p:nvSpPr>
        <p:spPr>
          <a:xfrm flipV="1">
            <a:off x="6894066" y="2189931"/>
            <a:ext cx="1" cy="250427"/>
          </a:xfrm>
          <a:prstGeom prst="line">
            <a:avLst/>
          </a:prstGeom>
          <a:ln w="25400">
            <a:solidFill>
              <a:schemeClr val="accent1"/>
            </a:solidFill>
            <a:miter/>
            <a:tailEnd type="triangle"/>
          </a:ln>
        </p:spPr>
        <p:txBody>
          <a:bodyPr lIns="0" tIns="0" rIns="0" bIns="0"/>
          <a:lstStyle/>
          <a:p>
            <a:pPr/>
          </a:p>
        </p:txBody>
      </p:sp>
      <p:sp>
        <p:nvSpPr>
          <p:cNvPr id="113" name="直线箭头连接符 18"/>
          <p:cNvSpPr/>
          <p:nvPr/>
        </p:nvSpPr>
        <p:spPr>
          <a:xfrm flipV="1">
            <a:off x="6924957" y="3221076"/>
            <a:ext cx="1" cy="1806527"/>
          </a:xfrm>
          <a:prstGeom prst="line">
            <a:avLst/>
          </a:prstGeom>
          <a:ln w="25400">
            <a:solidFill>
              <a:schemeClr val="accent1"/>
            </a:solidFill>
            <a:miter/>
            <a:tailEnd type="triangle"/>
          </a:ln>
        </p:spPr>
        <p:txBody>
          <a:bodyPr lIns="0" tIns="0" rIns="0" bIns="0"/>
          <a:lstStyle/>
          <a:p>
            <a:pPr/>
          </a:p>
        </p:txBody>
      </p:sp>
      <p:sp>
        <p:nvSpPr>
          <p:cNvPr id="114" name="直线箭头连接符 19"/>
          <p:cNvSpPr/>
          <p:nvPr/>
        </p:nvSpPr>
        <p:spPr>
          <a:xfrm flipH="1" flipV="1">
            <a:off x="7050679" y="3228902"/>
            <a:ext cx="936244" cy="469536"/>
          </a:xfrm>
          <a:prstGeom prst="line">
            <a:avLst/>
          </a:prstGeom>
          <a:ln w="25400">
            <a:solidFill>
              <a:schemeClr val="accent1"/>
            </a:solidFill>
            <a:miter/>
            <a:tailEnd type="triangle"/>
          </a:ln>
        </p:spPr>
        <p:txBody>
          <a:bodyPr lIns="0" tIns="0" rIns="0" bIns="0"/>
          <a:lstStyle/>
          <a:p>
            <a:pPr/>
          </a:p>
        </p:txBody>
      </p:sp>
      <p:sp>
        <p:nvSpPr>
          <p:cNvPr id="115" name="直线箭头连接符 20"/>
          <p:cNvSpPr/>
          <p:nvPr/>
        </p:nvSpPr>
        <p:spPr>
          <a:xfrm flipV="1">
            <a:off x="5906670" y="3186063"/>
            <a:ext cx="859753" cy="606924"/>
          </a:xfrm>
          <a:prstGeom prst="line">
            <a:avLst/>
          </a:prstGeom>
          <a:ln w="25400">
            <a:solidFill>
              <a:schemeClr val="accent1"/>
            </a:solidFill>
            <a:miter/>
            <a:tailEnd type="triangle"/>
          </a:ln>
        </p:spPr>
        <p:txBody>
          <a:bodyPr lIns="0" tIns="0" rIns="0" bIns="0"/>
          <a:lstStyle/>
          <a:p>
            <a:pPr/>
          </a:p>
        </p:txBody>
      </p:sp>
      <p:sp>
        <p:nvSpPr>
          <p:cNvPr id="116" name="矩形 21"/>
          <p:cNvSpPr/>
          <p:nvPr/>
        </p:nvSpPr>
        <p:spPr>
          <a:xfrm>
            <a:off x="4617158" y="5224569"/>
            <a:ext cx="1309930" cy="1237623"/>
          </a:xfrm>
          <a:prstGeom prst="rect">
            <a:avLst/>
          </a:prstGeom>
          <a:ln w="25400">
            <a:solidFill>
              <a:srgbClr val="32538F"/>
            </a:solidFill>
            <a:prstDash val="sysDot"/>
            <a:miter/>
          </a:ln>
        </p:spPr>
        <p:txBody>
          <a:bodyPr lIns="0" tIns="0" rIns="0" bIns="0" anchor="ctr"/>
          <a:lstStyle/>
          <a:p>
            <a:pPr algn="ctr">
              <a:defRPr>
                <a:solidFill>
                  <a:srgbClr val="FFFFFF"/>
                </a:solidFill>
              </a:defRPr>
            </a:pPr>
          </a:p>
        </p:txBody>
      </p:sp>
      <p:sp>
        <p:nvSpPr>
          <p:cNvPr id="117" name="矩形 22"/>
          <p:cNvSpPr/>
          <p:nvPr/>
        </p:nvSpPr>
        <p:spPr>
          <a:xfrm>
            <a:off x="7761133" y="5238163"/>
            <a:ext cx="1766049" cy="1238859"/>
          </a:xfrm>
          <a:prstGeom prst="rect">
            <a:avLst/>
          </a:prstGeom>
          <a:ln w="25400">
            <a:solidFill>
              <a:srgbClr val="32538F"/>
            </a:solidFill>
            <a:prstDash val="sysDot"/>
            <a:miter/>
          </a:ln>
        </p:spPr>
        <p:txBody>
          <a:bodyPr lIns="0" tIns="0" rIns="0" bIns="0" anchor="ctr"/>
          <a:lstStyle/>
          <a:p>
            <a:pPr algn="ctr">
              <a:defRPr>
                <a:solidFill>
                  <a:srgbClr val="FFFFFF"/>
                </a:solidFill>
              </a:defRPr>
            </a:pPr>
          </a:p>
        </p:txBody>
      </p:sp>
      <p:sp>
        <p:nvSpPr>
          <p:cNvPr id="118" name="矩形 23"/>
          <p:cNvSpPr/>
          <p:nvPr/>
        </p:nvSpPr>
        <p:spPr>
          <a:xfrm>
            <a:off x="6126160" y="5224569"/>
            <a:ext cx="1550516" cy="1235948"/>
          </a:xfrm>
          <a:prstGeom prst="rect">
            <a:avLst/>
          </a:prstGeom>
          <a:ln w="25400">
            <a:solidFill>
              <a:srgbClr val="32538F"/>
            </a:solidFill>
            <a:prstDash val="sysDot"/>
            <a:miter/>
          </a:ln>
        </p:spPr>
        <p:txBody>
          <a:bodyPr lIns="0" tIns="0" rIns="0" bIns="0" anchor="ctr"/>
          <a:lstStyle/>
          <a:p>
            <a:pPr algn="ctr">
              <a:defRPr>
                <a:solidFill>
                  <a:srgbClr val="FFFFFF"/>
                </a:solidFill>
              </a:defRPr>
            </a:pPr>
          </a:p>
        </p:txBody>
      </p:sp>
      <p:sp>
        <p:nvSpPr>
          <p:cNvPr id="119" name="矩形 26"/>
          <p:cNvSpPr/>
          <p:nvPr/>
        </p:nvSpPr>
        <p:spPr>
          <a:xfrm>
            <a:off x="6190419" y="1728322"/>
            <a:ext cx="1404256" cy="417705"/>
          </a:xfrm>
          <a:prstGeom prst="rect">
            <a:avLst/>
          </a:prstGeom>
          <a:ln w="25400">
            <a:solidFill>
              <a:srgbClr val="32538F"/>
            </a:solidFill>
            <a:prstDash val="sysDot"/>
            <a:miter/>
          </a:ln>
        </p:spPr>
        <p:txBody>
          <a:bodyPr lIns="0" tIns="0" rIns="0" bIns="0" anchor="ctr"/>
          <a:lstStyle/>
          <a:p>
            <a:pPr algn="ctr">
              <a:defRPr>
                <a:solidFill>
                  <a:srgbClr val="FFFFFF"/>
                </a:solidFill>
              </a:defRPr>
            </a:pPr>
          </a:p>
        </p:txBody>
      </p:sp>
      <p:sp>
        <p:nvSpPr>
          <p:cNvPr id="120" name="右箭头 28"/>
          <p:cNvSpPr/>
          <p:nvPr/>
        </p:nvSpPr>
        <p:spPr>
          <a:xfrm rot="16200000">
            <a:off x="614423" y="4174835"/>
            <a:ext cx="4578767" cy="322731"/>
          </a:xfrm>
          <a:prstGeom prst="rightArrow">
            <a:avLst>
              <a:gd name="adj1" fmla="val 50000"/>
              <a:gd name="adj2" fmla="val 50000"/>
            </a:avLst>
          </a:prstGeom>
          <a:gradFill>
            <a:gsLst>
              <a:gs pos="0">
                <a:srgbClr val="649A3F"/>
              </a:gs>
              <a:gs pos="13000">
                <a:srgbClr val="649A3F"/>
              </a:gs>
              <a:gs pos="24000">
                <a:srgbClr val="548235"/>
              </a:gs>
              <a:gs pos="97000">
                <a:srgbClr val="C00000"/>
              </a:gs>
            </a:gsLst>
          </a:gradFill>
          <a:ln w="12700">
            <a:miter lim="400000"/>
          </a:ln>
        </p:spPr>
        <p:txBody>
          <a:bodyPr lIns="0" tIns="0" rIns="0" bIns="0" anchor="ctr"/>
          <a:lstStyle/>
          <a:p>
            <a:pPr algn="ctr">
              <a:defRPr>
                <a:solidFill>
                  <a:srgbClr val="FFFFFF"/>
                </a:solidFill>
              </a:defRPr>
            </a:pPr>
          </a:p>
        </p:txBody>
      </p:sp>
      <p:sp>
        <p:nvSpPr>
          <p:cNvPr id="121" name="文本框 29"/>
          <p:cNvSpPr txBox="1"/>
          <p:nvPr/>
        </p:nvSpPr>
        <p:spPr>
          <a:xfrm>
            <a:off x="1276687" y="2033747"/>
            <a:ext cx="112014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marL="571500" indent="-571500">
              <a:defRPr sz="2000">
                <a:solidFill>
                  <a:srgbClr val="C00000"/>
                </a:solidFill>
                <a:latin typeface="PingFang SC Regular"/>
                <a:ea typeface="PingFang SC Regular"/>
                <a:cs typeface="PingFang SC Regular"/>
                <a:sym typeface="PingFang SC Regular"/>
              </a:defRPr>
            </a:lvl1pPr>
          </a:lstStyle>
          <a:p>
            <a:pPr/>
            <a:r>
              <a:t>语义丰富</a:t>
            </a:r>
          </a:p>
        </p:txBody>
      </p:sp>
      <p:sp>
        <p:nvSpPr>
          <p:cNvPr id="122" name="文本框 30"/>
          <p:cNvSpPr txBox="1"/>
          <p:nvPr/>
        </p:nvSpPr>
        <p:spPr>
          <a:xfrm>
            <a:off x="4493700" y="3631658"/>
            <a:ext cx="1326838"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marL="571500" indent="-571500">
              <a:defRPr spc="200" sz="1400">
                <a:latin typeface="Microsoft YaHei Light"/>
                <a:ea typeface="Microsoft YaHei Light"/>
                <a:cs typeface="Microsoft YaHei Light"/>
                <a:sym typeface="Microsoft YaHei Light"/>
              </a:defRPr>
            </a:lvl1pPr>
          </a:lstStyle>
          <a:p>
            <a:pPr/>
            <a:r>
              <a:t>embeddings</a:t>
            </a:r>
          </a:p>
        </p:txBody>
      </p:sp>
      <p:sp>
        <p:nvSpPr>
          <p:cNvPr id="123" name="矩形 31"/>
          <p:cNvSpPr/>
          <p:nvPr/>
        </p:nvSpPr>
        <p:spPr>
          <a:xfrm>
            <a:off x="4466773" y="3588065"/>
            <a:ext cx="1404256" cy="417705"/>
          </a:xfrm>
          <a:prstGeom prst="rect">
            <a:avLst/>
          </a:prstGeom>
          <a:ln w="25400">
            <a:solidFill>
              <a:srgbClr val="32538F"/>
            </a:solidFill>
            <a:prstDash val="sysDot"/>
            <a:miter/>
          </a:ln>
        </p:spPr>
        <p:txBody>
          <a:bodyPr lIns="0" tIns="0" rIns="0" bIns="0" anchor="ctr"/>
          <a:lstStyle/>
          <a:p>
            <a:pPr algn="ctr">
              <a:defRPr>
                <a:solidFill>
                  <a:srgbClr val="FFFFFF"/>
                </a:solidFill>
              </a:defRPr>
            </a:pPr>
          </a:p>
        </p:txBody>
      </p:sp>
      <p:sp>
        <p:nvSpPr>
          <p:cNvPr id="124" name="文本框 32"/>
          <p:cNvSpPr txBox="1"/>
          <p:nvPr/>
        </p:nvSpPr>
        <p:spPr>
          <a:xfrm>
            <a:off x="8049932" y="3565326"/>
            <a:ext cx="1326838"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marL="571500" indent="-571500">
              <a:defRPr spc="200" sz="1400">
                <a:latin typeface="Microsoft YaHei Light"/>
                <a:ea typeface="Microsoft YaHei Light"/>
                <a:cs typeface="Microsoft YaHei Light"/>
                <a:sym typeface="Microsoft YaHei Light"/>
              </a:defRPr>
            </a:lvl1pPr>
          </a:lstStyle>
          <a:p>
            <a:pPr/>
            <a:r>
              <a:t>embeddings</a:t>
            </a:r>
          </a:p>
        </p:txBody>
      </p:sp>
      <p:sp>
        <p:nvSpPr>
          <p:cNvPr id="125" name="矩形 33"/>
          <p:cNvSpPr/>
          <p:nvPr/>
        </p:nvSpPr>
        <p:spPr>
          <a:xfrm>
            <a:off x="8023004" y="3521731"/>
            <a:ext cx="1404256" cy="417705"/>
          </a:xfrm>
          <a:prstGeom prst="rect">
            <a:avLst/>
          </a:prstGeom>
          <a:ln w="25400">
            <a:solidFill>
              <a:srgbClr val="32538F"/>
            </a:solidFill>
            <a:prstDash val="sysDot"/>
            <a:miter/>
          </a:ln>
        </p:spPr>
        <p:txBody>
          <a:bodyPr lIns="0" tIns="0" rIns="0" bIns="0"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Title 1"/>
          <p:cNvSpPr txBox="1"/>
          <p:nvPr>
            <p:ph type="title"/>
          </p:nvPr>
        </p:nvSpPr>
        <p:spPr>
          <a:xfrm>
            <a:off x="463462" y="365124"/>
            <a:ext cx="11235849" cy="1214295"/>
          </a:xfrm>
          <a:prstGeom prst="rect">
            <a:avLst/>
          </a:prstGeom>
        </p:spPr>
        <p:txBody>
          <a:bodyPr/>
          <a:lstStyle>
            <a:lvl1pPr>
              <a:defRPr b="1">
                <a:latin typeface="Microsoft YaHei"/>
                <a:ea typeface="Microsoft YaHei"/>
                <a:cs typeface="Microsoft YaHei"/>
                <a:sym typeface="Microsoft YaHei"/>
              </a:defRPr>
            </a:lvl1pPr>
          </a:lstStyle>
          <a:p>
            <a:pPr/>
            <a:r>
              <a:t>非结构化数据处理流程</a:t>
            </a:r>
          </a:p>
        </p:txBody>
      </p:sp>
      <p:pic>
        <p:nvPicPr>
          <p:cNvPr id="128" name="Google Shape;198;p28" descr="Google Shape;198;p28"/>
          <p:cNvPicPr>
            <a:picLocks noChangeAspect="1"/>
          </p:cNvPicPr>
          <p:nvPr/>
        </p:nvPicPr>
        <p:blipFill>
          <a:blip r:embed="rId2">
            <a:extLst/>
          </a:blip>
          <a:stretch>
            <a:fillRect/>
          </a:stretch>
        </p:blipFill>
        <p:spPr>
          <a:xfrm>
            <a:off x="1789220" y="3180833"/>
            <a:ext cx="352420" cy="319288"/>
          </a:xfrm>
          <a:prstGeom prst="rect">
            <a:avLst/>
          </a:prstGeom>
          <a:ln w="12700">
            <a:miter lim="400000"/>
          </a:ln>
        </p:spPr>
      </p:pic>
      <p:pic>
        <p:nvPicPr>
          <p:cNvPr id="129" name="Google Shape;199;p28" descr="Google Shape;199;p28"/>
          <p:cNvPicPr>
            <a:picLocks noChangeAspect="1"/>
          </p:cNvPicPr>
          <p:nvPr/>
        </p:nvPicPr>
        <p:blipFill>
          <a:blip r:embed="rId3">
            <a:extLst/>
          </a:blip>
          <a:stretch>
            <a:fillRect/>
          </a:stretch>
        </p:blipFill>
        <p:spPr>
          <a:xfrm>
            <a:off x="1008657" y="3167739"/>
            <a:ext cx="352418" cy="345476"/>
          </a:xfrm>
          <a:prstGeom prst="rect">
            <a:avLst/>
          </a:prstGeom>
          <a:ln w="12700">
            <a:miter lim="400000"/>
          </a:ln>
        </p:spPr>
      </p:pic>
      <p:pic>
        <p:nvPicPr>
          <p:cNvPr id="130" name="Google Shape;200;p28" descr="Google Shape;200;p28"/>
          <p:cNvPicPr>
            <a:picLocks noChangeAspect="1"/>
          </p:cNvPicPr>
          <p:nvPr/>
        </p:nvPicPr>
        <p:blipFill>
          <a:blip r:embed="rId4">
            <a:extLst/>
          </a:blip>
          <a:stretch>
            <a:fillRect/>
          </a:stretch>
        </p:blipFill>
        <p:spPr>
          <a:xfrm>
            <a:off x="1008655" y="4002587"/>
            <a:ext cx="352418" cy="364069"/>
          </a:xfrm>
          <a:prstGeom prst="rect">
            <a:avLst/>
          </a:prstGeom>
          <a:ln w="12700">
            <a:miter lim="400000"/>
          </a:ln>
        </p:spPr>
      </p:pic>
      <p:pic>
        <p:nvPicPr>
          <p:cNvPr id="131" name="Google Shape;201;p28" descr="Google Shape;201;p28"/>
          <p:cNvPicPr>
            <a:picLocks noChangeAspect="1"/>
          </p:cNvPicPr>
          <p:nvPr/>
        </p:nvPicPr>
        <p:blipFill>
          <a:blip r:embed="rId5">
            <a:extLst/>
          </a:blip>
          <a:stretch>
            <a:fillRect/>
          </a:stretch>
        </p:blipFill>
        <p:spPr>
          <a:xfrm>
            <a:off x="1781647" y="4002587"/>
            <a:ext cx="352420" cy="364070"/>
          </a:xfrm>
          <a:prstGeom prst="rect">
            <a:avLst/>
          </a:prstGeom>
          <a:ln w="12700">
            <a:miter lim="400000"/>
          </a:ln>
        </p:spPr>
      </p:pic>
      <p:sp>
        <p:nvSpPr>
          <p:cNvPr id="132" name="Google Shape;202;p28"/>
          <p:cNvSpPr/>
          <p:nvPr/>
        </p:nvSpPr>
        <p:spPr>
          <a:xfrm flipH="1">
            <a:off x="2580808" y="3805361"/>
            <a:ext cx="846669" cy="2"/>
          </a:xfrm>
          <a:prstGeom prst="line">
            <a:avLst/>
          </a:prstGeom>
          <a:ln w="38100">
            <a:solidFill>
              <a:srgbClr val="000000"/>
            </a:solidFill>
            <a:miter lim="400000"/>
            <a:headEnd type="triangle"/>
          </a:ln>
        </p:spPr>
        <p:txBody>
          <a:bodyPr lIns="0" tIns="0" rIns="0" bIns="0"/>
          <a:lstStyle/>
          <a:p>
            <a:pPr/>
          </a:p>
        </p:txBody>
      </p:sp>
      <p:sp>
        <p:nvSpPr>
          <p:cNvPr id="133" name="Google Shape;203;p28"/>
          <p:cNvSpPr txBox="1"/>
          <p:nvPr/>
        </p:nvSpPr>
        <p:spPr>
          <a:xfrm>
            <a:off x="6121156" y="4898995"/>
            <a:ext cx="2264835" cy="677335"/>
          </a:xfrm>
          <a:prstGeom prst="rect">
            <a:avLst/>
          </a:prstGeom>
          <a:ln w="12700">
            <a:miter lim="400000"/>
          </a:ln>
          <a:extLst>
            <a:ext uri="{C572A759-6A51-4108-AA02-DFA0A04FC94B}">
              <ma14:wrappingTextBoxFlag xmlns:ma14="http://schemas.microsoft.com/office/mac/drawingml/2011/main" val="1"/>
            </a:ext>
          </a:extLst>
        </p:spPr>
        <p:txBody>
          <a:bodyPr lIns="33867" tIns="33867" rIns="33867" bIns="33867" anchor="ctr">
            <a:spAutoFit/>
          </a:bodyPr>
          <a:lstStyle>
            <a:lvl1pPr algn="ctr">
              <a:defRPr b="1" sz="2000">
                <a:latin typeface="Roboto"/>
                <a:ea typeface="Roboto"/>
                <a:cs typeface="Roboto"/>
                <a:sym typeface="Roboto"/>
              </a:defRPr>
            </a:lvl1pPr>
          </a:lstStyle>
          <a:p>
            <a:pPr/>
            <a:r>
              <a:t>Embedding vectors</a:t>
            </a:r>
          </a:p>
        </p:txBody>
      </p:sp>
      <p:sp>
        <p:nvSpPr>
          <p:cNvPr id="134" name="Google Shape;205;p28"/>
          <p:cNvSpPr txBox="1"/>
          <p:nvPr/>
        </p:nvSpPr>
        <p:spPr>
          <a:xfrm>
            <a:off x="535614" y="5021159"/>
            <a:ext cx="2132510" cy="423335"/>
          </a:xfrm>
          <a:prstGeom prst="rect">
            <a:avLst/>
          </a:prstGeom>
          <a:ln w="12700">
            <a:miter lim="400000"/>
          </a:ln>
          <a:extLst>
            <a:ext uri="{C572A759-6A51-4108-AA02-DFA0A04FC94B}">
              <ma14:wrappingTextBoxFlag xmlns:ma14="http://schemas.microsoft.com/office/mac/drawingml/2011/main" val="1"/>
            </a:ext>
          </a:extLst>
        </p:spPr>
        <p:txBody>
          <a:bodyPr lIns="33867" tIns="33867" rIns="33867" bIns="33867" anchor="ctr">
            <a:spAutoFit/>
          </a:bodyPr>
          <a:lstStyle>
            <a:lvl1pPr algn="ctr">
              <a:defRPr b="1" sz="2000">
                <a:latin typeface="Roboto"/>
                <a:ea typeface="Roboto"/>
                <a:cs typeface="Roboto"/>
                <a:sym typeface="Roboto"/>
              </a:defRPr>
            </a:lvl1pPr>
          </a:lstStyle>
          <a:p>
            <a:pPr/>
            <a:r>
              <a:t>非结构化数据</a:t>
            </a:r>
          </a:p>
        </p:txBody>
      </p:sp>
      <p:sp>
        <p:nvSpPr>
          <p:cNvPr id="135" name="Google Shape;206;p28"/>
          <p:cNvSpPr txBox="1"/>
          <p:nvPr/>
        </p:nvSpPr>
        <p:spPr>
          <a:xfrm>
            <a:off x="9263690" y="5012835"/>
            <a:ext cx="2489201" cy="423335"/>
          </a:xfrm>
          <a:prstGeom prst="rect">
            <a:avLst/>
          </a:prstGeom>
          <a:ln w="12700">
            <a:miter lim="400000"/>
          </a:ln>
          <a:extLst>
            <a:ext uri="{C572A759-6A51-4108-AA02-DFA0A04FC94B}">
              <ma14:wrappingTextBoxFlag xmlns:ma14="http://schemas.microsoft.com/office/mac/drawingml/2011/main" val="1"/>
            </a:ext>
          </a:extLst>
        </p:spPr>
        <p:txBody>
          <a:bodyPr lIns="33867" tIns="33867" rIns="33867" bIns="33867" anchor="ctr">
            <a:spAutoFit/>
          </a:bodyPr>
          <a:lstStyle>
            <a:lvl1pPr algn="ctr">
              <a:defRPr b="1" sz="2000">
                <a:latin typeface="Roboto"/>
                <a:ea typeface="Roboto"/>
                <a:cs typeface="Roboto"/>
                <a:sym typeface="Roboto"/>
              </a:defRPr>
            </a:lvl1pPr>
          </a:lstStyle>
          <a:p>
            <a:pPr/>
            <a:r>
              <a:t>信息知识 价值</a:t>
            </a:r>
          </a:p>
        </p:txBody>
      </p:sp>
      <p:sp>
        <p:nvSpPr>
          <p:cNvPr id="136" name="Google Shape;207;p28"/>
          <p:cNvSpPr/>
          <p:nvPr/>
        </p:nvSpPr>
        <p:spPr>
          <a:xfrm flipH="1">
            <a:off x="8529209" y="3776288"/>
            <a:ext cx="846668" cy="2"/>
          </a:xfrm>
          <a:prstGeom prst="line">
            <a:avLst/>
          </a:prstGeom>
          <a:ln w="38100">
            <a:solidFill>
              <a:srgbClr val="000000"/>
            </a:solidFill>
            <a:miter lim="400000"/>
            <a:headEnd type="triangle"/>
          </a:ln>
        </p:spPr>
        <p:txBody>
          <a:bodyPr lIns="0" tIns="0" rIns="0" bIns="0"/>
          <a:lstStyle/>
          <a:p>
            <a:pPr/>
          </a:p>
        </p:txBody>
      </p:sp>
      <p:sp>
        <p:nvSpPr>
          <p:cNvPr id="137" name="Google Shape;208;p28"/>
          <p:cNvSpPr/>
          <p:nvPr/>
        </p:nvSpPr>
        <p:spPr>
          <a:xfrm>
            <a:off x="9779954" y="3180833"/>
            <a:ext cx="458569" cy="3640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74" y="0"/>
                </a:moveTo>
                <a:lnTo>
                  <a:pt x="12381" y="2366"/>
                </a:lnTo>
                <a:lnTo>
                  <a:pt x="12373" y="2368"/>
                </a:lnTo>
                <a:cubicBezTo>
                  <a:pt x="11868" y="2611"/>
                  <a:pt x="11498" y="3043"/>
                  <a:pt x="11273"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5"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6" y="3468"/>
                </a:lnTo>
                <a:cubicBezTo>
                  <a:pt x="9179" y="3735"/>
                  <a:pt x="9581" y="4051"/>
                  <a:pt x="9828" y="4414"/>
                </a:cubicBezTo>
                <a:lnTo>
                  <a:pt x="1694" y="1019"/>
                </a:lnTo>
                <a:lnTo>
                  <a:pt x="1254" y="1250"/>
                </a:lnTo>
                <a:lnTo>
                  <a:pt x="10543" y="5127"/>
                </a:lnTo>
                <a:lnTo>
                  <a:pt x="10543"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rgbClr val="00C1FF"/>
          </a:solidFill>
          <a:ln w="12700">
            <a:miter lim="400000"/>
          </a:ln>
        </p:spPr>
        <p:txBody>
          <a:bodyPr lIns="0" tIns="0" rIns="0" bIns="0" anchor="ctr"/>
          <a:lstStyle/>
          <a:p>
            <a:pPr indent="135254" algn="ctr">
              <a:defRPr b="1" sz="3300">
                <a:solidFill>
                  <a:srgbClr val="FFFFFF"/>
                </a:solidFill>
                <a:latin typeface="Roboto"/>
                <a:ea typeface="Roboto"/>
                <a:cs typeface="Roboto"/>
                <a:sym typeface="Roboto"/>
              </a:defRPr>
            </a:pPr>
          </a:p>
        </p:txBody>
      </p:sp>
      <p:sp>
        <p:nvSpPr>
          <p:cNvPr id="138" name="Google Shape;209;p28"/>
          <p:cNvSpPr/>
          <p:nvPr/>
        </p:nvSpPr>
        <p:spPr>
          <a:xfrm>
            <a:off x="10689211" y="3072595"/>
            <a:ext cx="420058" cy="508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2843"/>
                  <a:pt x="0" y="6352"/>
                </a:cubicBezTo>
                <a:cubicBezTo>
                  <a:pt x="0" y="7004"/>
                  <a:pt x="167" y="7633"/>
                  <a:pt x="477" y="8225"/>
                </a:cubicBezTo>
                <a:cubicBezTo>
                  <a:pt x="477" y="8225"/>
                  <a:pt x="477" y="8226"/>
                  <a:pt x="477" y="8227"/>
                </a:cubicBezTo>
                <a:cubicBezTo>
                  <a:pt x="491" y="8261"/>
                  <a:pt x="527" y="8322"/>
                  <a:pt x="579" y="8405"/>
                </a:cubicBezTo>
                <a:cubicBezTo>
                  <a:pt x="693" y="8601"/>
                  <a:pt x="822" y="8793"/>
                  <a:pt x="966" y="8979"/>
                </a:cubicBezTo>
                <a:cubicBezTo>
                  <a:pt x="2223" y="10787"/>
                  <a:pt x="5439" y="15160"/>
                  <a:pt x="5440" y="16141"/>
                </a:cubicBezTo>
                <a:lnTo>
                  <a:pt x="5656" y="16902"/>
                </a:lnTo>
                <a:cubicBezTo>
                  <a:pt x="5656" y="16902"/>
                  <a:pt x="5696" y="16981"/>
                  <a:pt x="5817" y="17079"/>
                </a:cubicBezTo>
                <a:lnTo>
                  <a:pt x="15815" y="17079"/>
                </a:lnTo>
                <a:cubicBezTo>
                  <a:pt x="15936" y="16981"/>
                  <a:pt x="15976" y="16902"/>
                  <a:pt x="15976" y="16902"/>
                </a:cubicBezTo>
                <a:lnTo>
                  <a:pt x="16193" y="16141"/>
                </a:lnTo>
                <a:cubicBezTo>
                  <a:pt x="16193" y="14948"/>
                  <a:pt x="20944" y="8742"/>
                  <a:pt x="21152" y="8227"/>
                </a:cubicBezTo>
                <a:cubicBezTo>
                  <a:pt x="21159" y="8211"/>
                  <a:pt x="21155" y="8198"/>
                  <a:pt x="21141" y="8188"/>
                </a:cubicBezTo>
                <a:cubicBezTo>
                  <a:pt x="21438" y="7607"/>
                  <a:pt x="21600" y="6990"/>
                  <a:pt x="21600" y="6352"/>
                </a:cubicBezTo>
                <a:cubicBezTo>
                  <a:pt x="21600" y="2843"/>
                  <a:pt x="16765" y="0"/>
                  <a:pt x="10800" y="0"/>
                </a:cubicBezTo>
                <a:close/>
                <a:moveTo>
                  <a:pt x="5943" y="17697"/>
                </a:moveTo>
                <a:cubicBezTo>
                  <a:pt x="5930" y="17727"/>
                  <a:pt x="5919" y="17758"/>
                  <a:pt x="5919" y="17791"/>
                </a:cubicBezTo>
                <a:lnTo>
                  <a:pt x="5919" y="18399"/>
                </a:lnTo>
                <a:cubicBezTo>
                  <a:pt x="5919" y="18599"/>
                  <a:pt x="6178" y="18765"/>
                  <a:pt x="6510" y="18795"/>
                </a:cubicBezTo>
                <a:cubicBezTo>
                  <a:pt x="6431" y="18855"/>
                  <a:pt x="6382" y="18929"/>
                  <a:pt x="6382" y="19010"/>
                </a:cubicBezTo>
                <a:lnTo>
                  <a:pt x="6382" y="19541"/>
                </a:lnTo>
                <a:cubicBezTo>
                  <a:pt x="6382" y="19736"/>
                  <a:pt x="6656" y="19894"/>
                  <a:pt x="6993" y="19894"/>
                </a:cubicBezTo>
                <a:lnTo>
                  <a:pt x="7186" y="19894"/>
                </a:lnTo>
                <a:lnTo>
                  <a:pt x="7186" y="20380"/>
                </a:lnTo>
                <a:cubicBezTo>
                  <a:pt x="7186" y="20568"/>
                  <a:pt x="7454" y="20721"/>
                  <a:pt x="7780" y="20721"/>
                </a:cubicBezTo>
                <a:lnTo>
                  <a:pt x="8816" y="20721"/>
                </a:lnTo>
                <a:cubicBezTo>
                  <a:pt x="8925" y="21215"/>
                  <a:pt x="9771" y="21600"/>
                  <a:pt x="10800" y="21600"/>
                </a:cubicBezTo>
                <a:cubicBezTo>
                  <a:pt x="11829" y="21600"/>
                  <a:pt x="12675" y="21215"/>
                  <a:pt x="12784" y="20721"/>
                </a:cubicBezTo>
                <a:lnTo>
                  <a:pt x="13820" y="20721"/>
                </a:lnTo>
                <a:cubicBezTo>
                  <a:pt x="14146" y="20721"/>
                  <a:pt x="14414" y="20568"/>
                  <a:pt x="14414" y="20380"/>
                </a:cubicBezTo>
                <a:lnTo>
                  <a:pt x="14414" y="19894"/>
                </a:lnTo>
                <a:lnTo>
                  <a:pt x="14607" y="19894"/>
                </a:lnTo>
                <a:cubicBezTo>
                  <a:pt x="14944" y="19894"/>
                  <a:pt x="15218" y="19736"/>
                  <a:pt x="15218" y="19541"/>
                </a:cubicBezTo>
                <a:lnTo>
                  <a:pt x="15218" y="19010"/>
                </a:lnTo>
                <a:cubicBezTo>
                  <a:pt x="15218" y="18929"/>
                  <a:pt x="15169" y="18855"/>
                  <a:pt x="15090" y="18795"/>
                </a:cubicBezTo>
                <a:cubicBezTo>
                  <a:pt x="15422" y="18765"/>
                  <a:pt x="15681" y="18599"/>
                  <a:pt x="15681" y="18399"/>
                </a:cubicBezTo>
                <a:lnTo>
                  <a:pt x="15681" y="17791"/>
                </a:lnTo>
                <a:cubicBezTo>
                  <a:pt x="15681" y="17758"/>
                  <a:pt x="15670" y="17727"/>
                  <a:pt x="15657" y="17697"/>
                </a:cubicBezTo>
                <a:lnTo>
                  <a:pt x="5943" y="17697"/>
                </a:lnTo>
                <a:close/>
              </a:path>
            </a:pathLst>
          </a:custGeom>
          <a:solidFill>
            <a:srgbClr val="FFB200"/>
          </a:solidFill>
          <a:ln w="12700">
            <a:miter lim="400000"/>
          </a:ln>
        </p:spPr>
        <p:txBody>
          <a:bodyPr lIns="0" tIns="0" rIns="0" bIns="0" anchor="ctr"/>
          <a:lstStyle/>
          <a:p>
            <a:pPr indent="135254" algn="ctr">
              <a:defRPr b="1" sz="3300">
                <a:solidFill>
                  <a:srgbClr val="FFFFFF"/>
                </a:solidFill>
                <a:latin typeface="Roboto"/>
                <a:ea typeface="Roboto"/>
                <a:cs typeface="Roboto"/>
                <a:sym typeface="Roboto"/>
              </a:defRPr>
            </a:pPr>
          </a:p>
        </p:txBody>
      </p:sp>
      <p:sp>
        <p:nvSpPr>
          <p:cNvPr id="139" name="Google Shape;210;p28"/>
          <p:cNvSpPr/>
          <p:nvPr/>
        </p:nvSpPr>
        <p:spPr>
          <a:xfrm>
            <a:off x="10700502" y="3920400"/>
            <a:ext cx="420054" cy="446257"/>
          </a:xfrm>
          <a:custGeom>
            <a:avLst/>
            <a:gdLst/>
            <a:ahLst/>
            <a:cxnLst>
              <a:cxn ang="0">
                <a:pos x="wd2" y="hd2"/>
              </a:cxn>
              <a:cxn ang="5400000">
                <a:pos x="wd2" y="hd2"/>
              </a:cxn>
              <a:cxn ang="10800000">
                <a:pos x="wd2" y="hd2"/>
              </a:cxn>
              <a:cxn ang="16200000">
                <a:pos x="wd2" y="hd2"/>
              </a:cxn>
            </a:cxnLst>
            <a:rect l="0" t="0" r="r" b="b"/>
            <a:pathLst>
              <a:path w="21566" h="21598" fill="norm" stroke="1" extrusionOk="0">
                <a:moveTo>
                  <a:pt x="21464" y="6"/>
                </a:moveTo>
                <a:cubicBezTo>
                  <a:pt x="21442" y="-2"/>
                  <a:pt x="21417" y="-2"/>
                  <a:pt x="21392" y="8"/>
                </a:cubicBezTo>
                <a:lnTo>
                  <a:pt x="18267" y="1242"/>
                </a:lnTo>
                <a:cubicBezTo>
                  <a:pt x="18161" y="1283"/>
                  <a:pt x="18132" y="1450"/>
                  <a:pt x="18212" y="1547"/>
                </a:cubicBezTo>
                <a:lnTo>
                  <a:pt x="18753" y="2202"/>
                </a:lnTo>
                <a:cubicBezTo>
                  <a:pt x="18809" y="2274"/>
                  <a:pt x="18815" y="2386"/>
                  <a:pt x="18759" y="2459"/>
                </a:cubicBezTo>
                <a:lnTo>
                  <a:pt x="13208" y="10155"/>
                </a:lnTo>
                <a:cubicBezTo>
                  <a:pt x="13152" y="10227"/>
                  <a:pt x="13058" y="10235"/>
                  <a:pt x="13002" y="10155"/>
                </a:cubicBezTo>
                <a:lnTo>
                  <a:pt x="9056" y="4932"/>
                </a:lnTo>
                <a:cubicBezTo>
                  <a:pt x="9000" y="4859"/>
                  <a:pt x="8907" y="4859"/>
                  <a:pt x="8851" y="4932"/>
                </a:cubicBezTo>
                <a:lnTo>
                  <a:pt x="39" y="17166"/>
                </a:lnTo>
                <a:cubicBezTo>
                  <a:pt x="-17" y="17238"/>
                  <a:pt x="-11" y="17350"/>
                  <a:pt x="45" y="17423"/>
                </a:cubicBezTo>
                <a:lnTo>
                  <a:pt x="941" y="18503"/>
                </a:lnTo>
                <a:cubicBezTo>
                  <a:pt x="997" y="18576"/>
                  <a:pt x="1084" y="18568"/>
                  <a:pt x="1140" y="18495"/>
                </a:cubicBezTo>
                <a:lnTo>
                  <a:pt x="8877" y="7770"/>
                </a:lnTo>
                <a:cubicBezTo>
                  <a:pt x="8933" y="7697"/>
                  <a:pt x="9025" y="7689"/>
                  <a:pt x="9081" y="7770"/>
                </a:cubicBezTo>
                <a:lnTo>
                  <a:pt x="13047" y="13016"/>
                </a:lnTo>
                <a:cubicBezTo>
                  <a:pt x="13103" y="13096"/>
                  <a:pt x="13201" y="13089"/>
                  <a:pt x="13251" y="13008"/>
                </a:cubicBezTo>
                <a:lnTo>
                  <a:pt x="13706" y="12315"/>
                </a:lnTo>
                <a:lnTo>
                  <a:pt x="19848" y="3796"/>
                </a:lnTo>
                <a:cubicBezTo>
                  <a:pt x="19904" y="3723"/>
                  <a:pt x="19992" y="3716"/>
                  <a:pt x="20048" y="3788"/>
                </a:cubicBezTo>
                <a:lnTo>
                  <a:pt x="20589" y="4441"/>
                </a:lnTo>
                <a:cubicBezTo>
                  <a:pt x="20670" y="4537"/>
                  <a:pt x="20802" y="4490"/>
                  <a:pt x="20826" y="4353"/>
                </a:cubicBezTo>
                <a:lnTo>
                  <a:pt x="21560" y="235"/>
                </a:lnTo>
                <a:cubicBezTo>
                  <a:pt x="21583" y="126"/>
                  <a:pt x="21533" y="30"/>
                  <a:pt x="21464" y="6"/>
                </a:cubicBezTo>
                <a:close/>
                <a:moveTo>
                  <a:pt x="20260" y="5385"/>
                </a:moveTo>
                <a:cubicBezTo>
                  <a:pt x="20232" y="5392"/>
                  <a:pt x="20204" y="5410"/>
                  <a:pt x="20179" y="5440"/>
                </a:cubicBezTo>
                <a:lnTo>
                  <a:pt x="17857" y="8656"/>
                </a:lnTo>
                <a:lnTo>
                  <a:pt x="17347" y="9429"/>
                </a:lnTo>
                <a:cubicBezTo>
                  <a:pt x="17328" y="9462"/>
                  <a:pt x="17316" y="9510"/>
                  <a:pt x="17316" y="9550"/>
                </a:cubicBezTo>
                <a:lnTo>
                  <a:pt x="17316" y="21412"/>
                </a:lnTo>
                <a:cubicBezTo>
                  <a:pt x="17316" y="21516"/>
                  <a:pt x="17377" y="21598"/>
                  <a:pt x="17458" y="21598"/>
                </a:cubicBezTo>
                <a:lnTo>
                  <a:pt x="20290" y="21598"/>
                </a:lnTo>
                <a:cubicBezTo>
                  <a:pt x="20371" y="21598"/>
                  <a:pt x="20434" y="21516"/>
                  <a:pt x="20434" y="21412"/>
                </a:cubicBezTo>
                <a:lnTo>
                  <a:pt x="20434" y="5561"/>
                </a:lnTo>
                <a:cubicBezTo>
                  <a:pt x="20434" y="5440"/>
                  <a:pt x="20346" y="5364"/>
                  <a:pt x="20260" y="5385"/>
                </a:cubicBezTo>
                <a:close/>
                <a:moveTo>
                  <a:pt x="9174" y="9548"/>
                </a:moveTo>
                <a:cubicBezTo>
                  <a:pt x="9094" y="9530"/>
                  <a:pt x="9007" y="9606"/>
                  <a:pt x="9007" y="9727"/>
                </a:cubicBezTo>
                <a:lnTo>
                  <a:pt x="9007" y="21412"/>
                </a:lnTo>
                <a:cubicBezTo>
                  <a:pt x="9007" y="21516"/>
                  <a:pt x="9068" y="21598"/>
                  <a:pt x="9149" y="21598"/>
                </a:cubicBezTo>
                <a:lnTo>
                  <a:pt x="11981" y="21598"/>
                </a:lnTo>
                <a:cubicBezTo>
                  <a:pt x="12062" y="21598"/>
                  <a:pt x="12125" y="21516"/>
                  <a:pt x="12125" y="21412"/>
                </a:cubicBezTo>
                <a:lnTo>
                  <a:pt x="12125" y="13474"/>
                </a:lnTo>
                <a:cubicBezTo>
                  <a:pt x="12125" y="13426"/>
                  <a:pt x="12113" y="13386"/>
                  <a:pt x="12082" y="13345"/>
                </a:cubicBezTo>
                <a:lnTo>
                  <a:pt x="9250" y="9598"/>
                </a:lnTo>
                <a:cubicBezTo>
                  <a:pt x="9228" y="9570"/>
                  <a:pt x="9201" y="9554"/>
                  <a:pt x="9174" y="9548"/>
                </a:cubicBezTo>
                <a:close/>
                <a:moveTo>
                  <a:pt x="16102" y="10653"/>
                </a:moveTo>
                <a:cubicBezTo>
                  <a:pt x="16074" y="10659"/>
                  <a:pt x="16045" y="10676"/>
                  <a:pt x="16021" y="10704"/>
                </a:cubicBezTo>
                <a:lnTo>
                  <a:pt x="13700" y="13917"/>
                </a:lnTo>
                <a:lnTo>
                  <a:pt x="13189" y="14693"/>
                </a:lnTo>
                <a:cubicBezTo>
                  <a:pt x="13170" y="14725"/>
                  <a:pt x="13158" y="14773"/>
                  <a:pt x="13158" y="14814"/>
                </a:cubicBezTo>
                <a:lnTo>
                  <a:pt x="13158" y="21412"/>
                </a:lnTo>
                <a:cubicBezTo>
                  <a:pt x="13158" y="21516"/>
                  <a:pt x="13221" y="21598"/>
                  <a:pt x="13301" y="21598"/>
                </a:cubicBezTo>
                <a:lnTo>
                  <a:pt x="16133" y="21598"/>
                </a:lnTo>
                <a:cubicBezTo>
                  <a:pt x="16214" y="21598"/>
                  <a:pt x="16275" y="21516"/>
                  <a:pt x="16275" y="21412"/>
                </a:cubicBezTo>
                <a:lnTo>
                  <a:pt x="16275" y="10832"/>
                </a:lnTo>
                <a:cubicBezTo>
                  <a:pt x="16275" y="10711"/>
                  <a:pt x="16188" y="10636"/>
                  <a:pt x="16102" y="10653"/>
                </a:cubicBezTo>
                <a:close/>
                <a:moveTo>
                  <a:pt x="7801" y="10923"/>
                </a:moveTo>
                <a:cubicBezTo>
                  <a:pt x="7774" y="10930"/>
                  <a:pt x="7747" y="10946"/>
                  <a:pt x="7725" y="10976"/>
                </a:cubicBezTo>
                <a:lnTo>
                  <a:pt x="4894" y="14902"/>
                </a:lnTo>
                <a:cubicBezTo>
                  <a:pt x="4869" y="14934"/>
                  <a:pt x="4855" y="14974"/>
                  <a:pt x="4855" y="15023"/>
                </a:cubicBezTo>
                <a:lnTo>
                  <a:pt x="4855" y="21412"/>
                </a:lnTo>
                <a:cubicBezTo>
                  <a:pt x="4855" y="21516"/>
                  <a:pt x="4918" y="21598"/>
                  <a:pt x="4999" y="21598"/>
                </a:cubicBezTo>
                <a:lnTo>
                  <a:pt x="7830" y="21598"/>
                </a:lnTo>
                <a:cubicBezTo>
                  <a:pt x="7911" y="21598"/>
                  <a:pt x="7974" y="21516"/>
                  <a:pt x="7974" y="21412"/>
                </a:cubicBezTo>
                <a:lnTo>
                  <a:pt x="7974" y="11097"/>
                </a:lnTo>
                <a:cubicBezTo>
                  <a:pt x="7974" y="10976"/>
                  <a:pt x="7884" y="10902"/>
                  <a:pt x="7801" y="10923"/>
                </a:cubicBezTo>
                <a:close/>
                <a:moveTo>
                  <a:pt x="3680" y="16498"/>
                </a:moveTo>
                <a:cubicBezTo>
                  <a:pt x="3652" y="16505"/>
                  <a:pt x="3626" y="16524"/>
                  <a:pt x="3604" y="16554"/>
                </a:cubicBezTo>
                <a:lnTo>
                  <a:pt x="772" y="20477"/>
                </a:lnTo>
                <a:cubicBezTo>
                  <a:pt x="747" y="20510"/>
                  <a:pt x="735" y="20550"/>
                  <a:pt x="735" y="20598"/>
                </a:cubicBezTo>
                <a:lnTo>
                  <a:pt x="735" y="21412"/>
                </a:lnTo>
                <a:cubicBezTo>
                  <a:pt x="735" y="21516"/>
                  <a:pt x="798" y="21598"/>
                  <a:pt x="879" y="21598"/>
                </a:cubicBezTo>
                <a:lnTo>
                  <a:pt x="3711" y="21598"/>
                </a:lnTo>
                <a:cubicBezTo>
                  <a:pt x="3792" y="21598"/>
                  <a:pt x="3853" y="21516"/>
                  <a:pt x="3853" y="21412"/>
                </a:cubicBezTo>
                <a:lnTo>
                  <a:pt x="3853" y="16682"/>
                </a:lnTo>
                <a:cubicBezTo>
                  <a:pt x="3853" y="16555"/>
                  <a:pt x="3762" y="16478"/>
                  <a:pt x="3680" y="16498"/>
                </a:cubicBezTo>
                <a:close/>
              </a:path>
            </a:pathLst>
          </a:custGeom>
          <a:solidFill>
            <a:schemeClr val="accent5"/>
          </a:solidFill>
          <a:ln w="12700">
            <a:miter lim="400000"/>
          </a:ln>
        </p:spPr>
        <p:txBody>
          <a:bodyPr lIns="0" tIns="0" rIns="0" bIns="0" anchor="ctr"/>
          <a:lstStyle/>
          <a:p>
            <a:pPr indent="135254" algn="ctr">
              <a:defRPr b="1" sz="3300">
                <a:solidFill>
                  <a:srgbClr val="FFFFFF"/>
                </a:solidFill>
                <a:latin typeface="Roboto"/>
                <a:ea typeface="Roboto"/>
                <a:cs typeface="Roboto"/>
                <a:sym typeface="Roboto"/>
              </a:defRPr>
            </a:pPr>
          </a:p>
        </p:txBody>
      </p:sp>
      <p:sp>
        <p:nvSpPr>
          <p:cNvPr id="140" name="Google Shape;211;p28"/>
          <p:cNvSpPr/>
          <p:nvPr/>
        </p:nvSpPr>
        <p:spPr>
          <a:xfrm>
            <a:off x="9779954" y="4000875"/>
            <a:ext cx="458570" cy="4305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14C397"/>
          </a:solidFill>
          <a:ln w="12700">
            <a:miter lim="400000"/>
          </a:ln>
        </p:spPr>
        <p:txBody>
          <a:bodyPr lIns="0" tIns="0" rIns="0" bIns="0" anchor="ctr"/>
          <a:lstStyle/>
          <a:p>
            <a:pPr indent="135254" algn="ctr">
              <a:defRPr b="1" sz="3300">
                <a:solidFill>
                  <a:srgbClr val="FFFFFF"/>
                </a:solidFill>
                <a:latin typeface="Roboto"/>
                <a:ea typeface="Roboto"/>
                <a:cs typeface="Roboto"/>
                <a:sym typeface="Roboto"/>
              </a:defRPr>
            </a:pPr>
          </a:p>
        </p:txBody>
      </p:sp>
      <p:pic>
        <p:nvPicPr>
          <p:cNvPr id="141" name="Google Shape;212;p28" descr="Google Shape;212;p28"/>
          <p:cNvPicPr>
            <a:picLocks noChangeAspect="1"/>
          </p:cNvPicPr>
          <p:nvPr/>
        </p:nvPicPr>
        <p:blipFill>
          <a:blip r:embed="rId6">
            <a:extLst/>
          </a:blip>
          <a:stretch>
            <a:fillRect/>
          </a:stretch>
        </p:blipFill>
        <p:spPr>
          <a:xfrm>
            <a:off x="3700479" y="3013033"/>
            <a:ext cx="1527029" cy="1535156"/>
          </a:xfrm>
          <a:prstGeom prst="rect">
            <a:avLst/>
          </a:prstGeom>
          <a:ln w="12700">
            <a:miter lim="400000"/>
          </a:ln>
        </p:spPr>
      </p:pic>
      <p:sp>
        <p:nvSpPr>
          <p:cNvPr id="142" name="Google Shape;213;p28"/>
          <p:cNvSpPr/>
          <p:nvPr/>
        </p:nvSpPr>
        <p:spPr>
          <a:xfrm flipH="1">
            <a:off x="5500509" y="3783665"/>
            <a:ext cx="846669" cy="2"/>
          </a:xfrm>
          <a:prstGeom prst="line">
            <a:avLst/>
          </a:prstGeom>
          <a:ln w="38100">
            <a:solidFill>
              <a:srgbClr val="000000"/>
            </a:solidFill>
            <a:miter lim="400000"/>
            <a:headEnd type="triangle"/>
          </a:ln>
        </p:spPr>
        <p:txBody>
          <a:bodyPr lIns="0" tIns="0" rIns="0" bIns="0"/>
          <a:lstStyle/>
          <a:p>
            <a:pPr/>
          </a:p>
        </p:txBody>
      </p:sp>
      <p:pic>
        <p:nvPicPr>
          <p:cNvPr id="143" name="Google Shape;214;p28" descr="Google Shape;214;p28"/>
          <p:cNvPicPr>
            <a:picLocks noChangeAspect="1"/>
          </p:cNvPicPr>
          <p:nvPr/>
        </p:nvPicPr>
        <p:blipFill>
          <a:blip r:embed="rId7">
            <a:extLst/>
          </a:blip>
          <a:stretch>
            <a:fillRect/>
          </a:stretch>
        </p:blipFill>
        <p:spPr>
          <a:xfrm>
            <a:off x="6511021" y="3065172"/>
            <a:ext cx="1706156" cy="1430878"/>
          </a:xfrm>
          <a:prstGeom prst="rect">
            <a:avLst/>
          </a:prstGeom>
          <a:ln w="12700">
            <a:miter lim="400000"/>
          </a:ln>
        </p:spPr>
      </p:pic>
      <p:sp>
        <p:nvSpPr>
          <p:cNvPr id="144" name="Google Shape;205;p28"/>
          <p:cNvSpPr txBox="1"/>
          <p:nvPr/>
        </p:nvSpPr>
        <p:spPr>
          <a:xfrm>
            <a:off x="3217404" y="5013697"/>
            <a:ext cx="2132510" cy="423335"/>
          </a:xfrm>
          <a:prstGeom prst="rect">
            <a:avLst/>
          </a:prstGeom>
          <a:ln w="12700">
            <a:miter lim="400000"/>
          </a:ln>
          <a:extLst>
            <a:ext uri="{C572A759-6A51-4108-AA02-DFA0A04FC94B}">
              <ma14:wrappingTextBoxFlag xmlns:ma14="http://schemas.microsoft.com/office/mac/drawingml/2011/main" val="1"/>
            </a:ext>
          </a:extLst>
        </p:spPr>
        <p:txBody>
          <a:bodyPr lIns="33867" tIns="33867" rIns="33867" bIns="33867" anchor="ctr">
            <a:spAutoFit/>
          </a:bodyPr>
          <a:lstStyle>
            <a:lvl1pPr algn="ctr">
              <a:defRPr b="1" sz="2000">
                <a:latin typeface="Roboto"/>
                <a:ea typeface="Roboto"/>
                <a:cs typeface="Roboto"/>
                <a:sym typeface="Roboto"/>
              </a:defRPr>
            </a:lvl1pPr>
          </a:lstStyle>
          <a:p>
            <a:pPr/>
            <a:r>
              <a:t>深度学习模型</a:t>
            </a:r>
          </a:p>
        </p:txBody>
      </p:sp>
      <p:grpSp>
        <p:nvGrpSpPr>
          <p:cNvPr id="147" name="矩形 40"/>
          <p:cNvGrpSpPr/>
          <p:nvPr/>
        </p:nvGrpSpPr>
        <p:grpSpPr>
          <a:xfrm>
            <a:off x="6352418" y="2237989"/>
            <a:ext cx="5058305" cy="529946"/>
            <a:chOff x="0" y="0"/>
            <a:chExt cx="5058304" cy="529944"/>
          </a:xfrm>
        </p:grpSpPr>
        <p:sp>
          <p:nvSpPr>
            <p:cNvPr id="145" name="Rectangle"/>
            <p:cNvSpPr/>
            <p:nvPr/>
          </p:nvSpPr>
          <p:spPr>
            <a:xfrm>
              <a:off x="0" y="0"/>
              <a:ext cx="5058305" cy="529945"/>
            </a:xfrm>
            <a:prstGeom prst="rect">
              <a:avLst/>
            </a:prstGeom>
            <a:gradFill flip="none" rotWithShape="1">
              <a:gsLst>
                <a:gs pos="0">
                  <a:srgbClr val="F6F8FC"/>
                </a:gs>
                <a:gs pos="63000">
                  <a:srgbClr val="C9C9C9"/>
                </a:gs>
              </a:gsLst>
              <a:path path="circle">
                <a:fillToRect l="37721" t="-19636" r="62278" b="119636"/>
              </a:path>
            </a:gradFill>
            <a:ln w="12700" cap="flat">
              <a:noFill/>
              <a:miter lim="400000"/>
            </a:ln>
            <a:effectLst/>
          </p:spPr>
          <p:txBody>
            <a:bodyPr wrap="square" lIns="0" tIns="0" rIns="0" bIns="0" numCol="1" anchor="ctr">
              <a:noAutofit/>
            </a:bodyPr>
            <a:lstStyle/>
            <a:p>
              <a:pPr algn="ctr">
                <a:defRPr sz="1400"/>
              </a:pPr>
            </a:p>
          </p:txBody>
        </p:sp>
        <p:sp>
          <p:nvSpPr>
            <p:cNvPr id="146" name="Vector Database…"/>
            <p:cNvSpPr txBox="1"/>
            <p:nvPr/>
          </p:nvSpPr>
          <p:spPr>
            <a:xfrm>
              <a:off x="45720" y="10273"/>
              <a:ext cx="4966865" cy="5093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1400"/>
              </a:pPr>
              <a:r>
                <a:t>Vector Database</a:t>
              </a:r>
            </a:p>
            <a:p>
              <a:pPr algn="ctr">
                <a:defRPr sz="1400"/>
              </a:pPr>
              <a:r>
                <a:t>Milvus/Py-Milvus/Knowhere/Autonomous/Enterprise</a:t>
              </a:r>
              <a:r>
                <a:t> </a:t>
              </a:r>
              <a:r>
                <a:t>Manager</a:t>
              </a:r>
            </a:p>
          </p:txBody>
        </p:sp>
      </p:grpSp>
      <p:grpSp>
        <p:nvGrpSpPr>
          <p:cNvPr id="150" name="矩形 41"/>
          <p:cNvGrpSpPr/>
          <p:nvPr/>
        </p:nvGrpSpPr>
        <p:grpSpPr>
          <a:xfrm>
            <a:off x="752247" y="2237989"/>
            <a:ext cx="5058305" cy="529946"/>
            <a:chOff x="0" y="0"/>
            <a:chExt cx="5058304" cy="529944"/>
          </a:xfrm>
        </p:grpSpPr>
        <p:sp>
          <p:nvSpPr>
            <p:cNvPr id="148" name="Rectangle"/>
            <p:cNvSpPr/>
            <p:nvPr/>
          </p:nvSpPr>
          <p:spPr>
            <a:xfrm>
              <a:off x="0" y="0"/>
              <a:ext cx="5058305" cy="529945"/>
            </a:xfrm>
            <a:prstGeom prst="rect">
              <a:avLst/>
            </a:prstGeom>
            <a:gradFill flip="none" rotWithShape="1">
              <a:gsLst>
                <a:gs pos="0">
                  <a:srgbClr val="F6F8FC"/>
                </a:gs>
                <a:gs pos="63000">
                  <a:srgbClr val="8FAADC"/>
                </a:gs>
              </a:gsLst>
              <a:path path="circle">
                <a:fillToRect l="37721" t="-19636" r="62278" b="119636"/>
              </a:path>
            </a:gradFill>
            <a:ln w="12700" cap="flat">
              <a:noFill/>
              <a:miter lim="400000"/>
            </a:ln>
            <a:effectLst/>
          </p:spPr>
          <p:txBody>
            <a:bodyPr wrap="square" lIns="0" tIns="0" rIns="0" bIns="0" numCol="1" anchor="ctr">
              <a:noAutofit/>
            </a:bodyPr>
            <a:lstStyle/>
            <a:p>
              <a:pPr algn="ctr">
                <a:defRPr sz="1400"/>
              </a:pPr>
            </a:p>
          </p:txBody>
        </p:sp>
        <p:sp>
          <p:nvSpPr>
            <p:cNvPr id="149" name="Model Zoo, Data Hub &amp; AI Community…"/>
            <p:cNvSpPr txBox="1"/>
            <p:nvPr/>
          </p:nvSpPr>
          <p:spPr>
            <a:xfrm>
              <a:off x="45720" y="10273"/>
              <a:ext cx="4966865" cy="5093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1400"/>
              </a:pPr>
              <a:r>
                <a:t>Model Zoo, Data Hub &amp; AI Community</a:t>
              </a:r>
            </a:p>
            <a:p>
              <a:pPr algn="ctr">
                <a:defRPr sz="1400"/>
              </a:pPr>
              <a:r>
                <a:t>Towhee (Phantoscope)</a:t>
              </a:r>
            </a:p>
          </p:txBody>
        </p:sp>
      </p:grpSp>
      <p:grpSp>
        <p:nvGrpSpPr>
          <p:cNvPr id="153" name="矩形 42"/>
          <p:cNvGrpSpPr/>
          <p:nvPr/>
        </p:nvGrpSpPr>
        <p:grpSpPr>
          <a:xfrm>
            <a:off x="3552333" y="1460893"/>
            <a:ext cx="5058305" cy="529945"/>
            <a:chOff x="0" y="0"/>
            <a:chExt cx="5058304" cy="529944"/>
          </a:xfrm>
        </p:grpSpPr>
        <p:sp>
          <p:nvSpPr>
            <p:cNvPr id="151" name="Rectangle"/>
            <p:cNvSpPr/>
            <p:nvPr/>
          </p:nvSpPr>
          <p:spPr>
            <a:xfrm>
              <a:off x="0" y="0"/>
              <a:ext cx="5058305" cy="529945"/>
            </a:xfrm>
            <a:prstGeom prst="rect">
              <a:avLst/>
            </a:prstGeom>
            <a:gradFill flip="none" rotWithShape="1">
              <a:gsLst>
                <a:gs pos="0">
                  <a:srgbClr val="F6F8FC"/>
                </a:gs>
                <a:gs pos="63000">
                  <a:srgbClr val="F4B183"/>
                </a:gs>
              </a:gsLst>
              <a:path path="circle">
                <a:fillToRect l="37721" t="-19636" r="62278" b="119636"/>
              </a:path>
            </a:gradFill>
            <a:ln w="12700" cap="flat">
              <a:noFill/>
              <a:miter lim="400000"/>
            </a:ln>
            <a:effectLst/>
          </p:spPr>
          <p:txBody>
            <a:bodyPr wrap="square" lIns="0" tIns="0" rIns="0" bIns="0" numCol="1" anchor="ctr">
              <a:noAutofit/>
            </a:bodyPr>
            <a:lstStyle/>
            <a:p>
              <a:pPr algn="ctr">
                <a:defRPr sz="1400"/>
              </a:pPr>
            </a:p>
          </p:txBody>
        </p:sp>
        <p:sp>
          <p:nvSpPr>
            <p:cNvPr id="152" name="Geospatial Data Analysis Engine…"/>
            <p:cNvSpPr txBox="1"/>
            <p:nvPr/>
          </p:nvSpPr>
          <p:spPr>
            <a:xfrm>
              <a:off x="45720" y="10273"/>
              <a:ext cx="4966865" cy="5093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1400"/>
              </a:pPr>
              <a:r>
                <a:t>Geospatial Data Analysis Engine</a:t>
              </a:r>
            </a:p>
            <a:p>
              <a:pPr algn="ctr">
                <a:defRPr sz="1400"/>
              </a:pPr>
              <a:r>
                <a:t>Arctern</a:t>
              </a:r>
            </a:p>
          </p:txBody>
        </p:sp>
      </p:grpSp>
      <p:sp>
        <p:nvSpPr>
          <p:cNvPr id="157" name="连接符: 肘形 44"/>
          <p:cNvSpPr/>
          <p:nvPr/>
        </p:nvSpPr>
        <p:spPr>
          <a:xfrm>
            <a:off x="3280410" y="1724660"/>
            <a:ext cx="271780" cy="5130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path>
            </a:pathLst>
          </a:custGeom>
          <a:ln w="19050">
            <a:solidFill>
              <a:srgbClr val="7C7C7C"/>
            </a:solidFill>
            <a:miter/>
            <a:headEnd type="oval"/>
            <a:tailEnd type="oval"/>
          </a:ln>
        </p:spPr>
        <p:txBody>
          <a:bodyPr/>
          <a:lstStyle/>
          <a:p>
            <a:pPr/>
          </a:p>
        </p:txBody>
      </p:sp>
      <p:sp>
        <p:nvSpPr>
          <p:cNvPr id="158" name="连接符: 肘形 45"/>
          <p:cNvSpPr/>
          <p:nvPr/>
        </p:nvSpPr>
        <p:spPr>
          <a:xfrm>
            <a:off x="8609330" y="1724660"/>
            <a:ext cx="271781" cy="5130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0"/>
                </a:lnTo>
                <a:lnTo>
                  <a:pt x="0" y="0"/>
                </a:lnTo>
              </a:path>
            </a:pathLst>
          </a:custGeom>
          <a:ln w="19050">
            <a:solidFill>
              <a:srgbClr val="7C7C7C"/>
            </a:solidFill>
            <a:miter/>
            <a:headEnd type="oval"/>
            <a:tailEnd type="oval"/>
          </a:ln>
        </p:spPr>
        <p:txBody>
          <a:bodyPr/>
          <a:lstStyle/>
          <a:p>
            <a:pPr/>
          </a:p>
        </p:txBody>
      </p:sp>
      <p:sp>
        <p:nvSpPr>
          <p:cNvPr id="159" name="直接箭头连接符 52"/>
          <p:cNvSpPr/>
          <p:nvPr/>
        </p:nvSpPr>
        <p:spPr>
          <a:xfrm>
            <a:off x="5810418" y="2502962"/>
            <a:ext cx="5420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cubicBezTo>
                  <a:pt x="7200" y="0"/>
                  <a:pt x="14400" y="0"/>
                  <a:pt x="21600" y="0"/>
                </a:cubicBezTo>
              </a:path>
            </a:pathLst>
          </a:custGeom>
          <a:ln w="19050">
            <a:solidFill>
              <a:srgbClr val="7C7C7C"/>
            </a:solidFill>
            <a:miter/>
            <a:headEnd type="oval"/>
            <a:tailEnd type="oval"/>
          </a:ln>
        </p:spPr>
        <p:txBody>
          <a:bodyP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59"/>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50"/>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153"/>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158"/>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1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7" grpId="6"/>
      <p:bldP build="whole" bldLvl="1" animBg="1" rev="0" advAuto="0" spid="157" grpId="1"/>
      <p:bldP build="whole" bldLvl="1" animBg="1" rev="0" advAuto="0" spid="150" grpId="3"/>
      <p:bldP build="whole" bldLvl="1" animBg="1" rev="0" advAuto="0" spid="153" grpId="4"/>
      <p:bldP build="whole" bldLvl="1" animBg="1" rev="0" advAuto="0" spid="158" grpId="5"/>
      <p:bldP build="whole" bldLvl="1" animBg="1" rev="0" advAuto="0" spid="159" grpId="2"/>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Title 1"/>
          <p:cNvSpPr txBox="1"/>
          <p:nvPr>
            <p:ph type="title"/>
          </p:nvPr>
        </p:nvSpPr>
        <p:spPr>
          <a:xfrm>
            <a:off x="403192" y="806383"/>
            <a:ext cx="10676515" cy="1322469"/>
          </a:xfrm>
          <a:prstGeom prst="rect">
            <a:avLst/>
          </a:prstGeom>
        </p:spPr>
        <p:txBody>
          <a:bodyPr/>
          <a:lstStyle/>
          <a:p>
            <a:pPr/>
            <a:r>
              <a:t>Milvus</a:t>
            </a:r>
            <a:r>
              <a:rPr>
                <a:latin typeface="等线"/>
                <a:ea typeface="等线"/>
                <a:cs typeface="等线"/>
                <a:sym typeface="等线"/>
              </a:rPr>
              <a:t>不是什么</a:t>
            </a:r>
          </a:p>
        </p:txBody>
      </p:sp>
      <p:sp>
        <p:nvSpPr>
          <p:cNvPr id="162" name="Text Box 2"/>
          <p:cNvSpPr txBox="1"/>
          <p:nvPr/>
        </p:nvSpPr>
        <p:spPr>
          <a:xfrm>
            <a:off x="595336" y="2134874"/>
            <a:ext cx="8833520" cy="26360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Char char="•"/>
              <a:defRPr sz="2800"/>
            </a:pPr>
            <a:r>
              <a:t>Milvus </a:t>
            </a:r>
            <a:r>
              <a:rPr>
                <a:latin typeface="+mn-lt"/>
                <a:ea typeface="+mn-ea"/>
                <a:cs typeface="+mn-cs"/>
                <a:sym typeface="Helvetica"/>
              </a:rPr>
              <a:t>不是关系型数据库</a:t>
            </a:r>
          </a:p>
          <a:p>
            <a:pPr marL="285750" indent="-285750">
              <a:buSzPct val="100000"/>
              <a:buChar char="•"/>
              <a:defRPr sz="2800"/>
            </a:pPr>
          </a:p>
          <a:p>
            <a:pPr marL="285750" indent="-285750">
              <a:buSzPct val="100000"/>
              <a:buChar char="•"/>
              <a:defRPr sz="2800"/>
            </a:pPr>
            <a:r>
              <a:t>Milvus </a:t>
            </a:r>
            <a:r>
              <a:rPr>
                <a:latin typeface="+mn-lt"/>
                <a:ea typeface="+mn-ea"/>
                <a:cs typeface="+mn-cs"/>
                <a:sym typeface="Helvetica"/>
              </a:rPr>
              <a:t>不是搜索引擎</a:t>
            </a:r>
          </a:p>
          <a:p>
            <a:pPr marL="285750" indent="-285750">
              <a:buSzPct val="100000"/>
              <a:buChar char="•"/>
              <a:defRPr sz="2800"/>
            </a:pPr>
          </a:p>
          <a:p>
            <a:pPr marL="285750" indent="-285750">
              <a:buSzPct val="100000"/>
              <a:buChar char="•"/>
              <a:defRPr sz="2800"/>
            </a:pPr>
            <a:r>
              <a:t>Milvus </a:t>
            </a:r>
            <a:r>
              <a:rPr>
                <a:latin typeface="+mn-lt"/>
                <a:ea typeface="+mn-ea"/>
                <a:cs typeface="+mn-cs"/>
                <a:sym typeface="Helvetica"/>
              </a:rPr>
              <a:t>不是算法库</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Title 1"/>
          <p:cNvSpPr txBox="1"/>
          <p:nvPr>
            <p:ph type="title"/>
          </p:nvPr>
        </p:nvSpPr>
        <p:spPr>
          <a:xfrm>
            <a:off x="403192" y="806383"/>
            <a:ext cx="10676515" cy="1322469"/>
          </a:xfrm>
          <a:prstGeom prst="rect">
            <a:avLst/>
          </a:prstGeom>
        </p:spPr>
        <p:txBody>
          <a:bodyPr/>
          <a:lstStyle/>
          <a:p>
            <a:pPr/>
            <a:r>
              <a:t>Milvus</a:t>
            </a:r>
            <a:r>
              <a:rPr>
                <a:latin typeface="等线"/>
                <a:ea typeface="等线"/>
                <a:cs typeface="等线"/>
                <a:sym typeface="等线"/>
              </a:rPr>
              <a:t>是什么</a:t>
            </a:r>
          </a:p>
        </p:txBody>
      </p:sp>
      <p:sp>
        <p:nvSpPr>
          <p:cNvPr id="165" name="Text Box 2"/>
          <p:cNvSpPr txBox="1"/>
          <p:nvPr/>
        </p:nvSpPr>
        <p:spPr>
          <a:xfrm>
            <a:off x="595336" y="2134874"/>
            <a:ext cx="8833520" cy="26360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Char char="•"/>
              <a:defRPr sz="2800"/>
            </a:pPr>
            <a:r>
              <a:t>Milvus </a:t>
            </a:r>
            <a:r>
              <a:rPr>
                <a:latin typeface="+mn-lt"/>
                <a:ea typeface="+mn-ea"/>
                <a:cs typeface="+mn-cs"/>
                <a:sym typeface="Helvetica"/>
              </a:rPr>
              <a:t>是向量数据库</a:t>
            </a:r>
          </a:p>
          <a:p>
            <a:pPr marL="285750" indent="-285750">
              <a:buSzPct val="100000"/>
              <a:buChar char="•"/>
              <a:defRPr sz="2800"/>
            </a:pPr>
          </a:p>
          <a:p>
            <a:pPr marL="285750" indent="-285750">
              <a:buSzPct val="100000"/>
              <a:buChar char="•"/>
              <a:defRPr sz="2800"/>
            </a:pPr>
            <a:r>
              <a:t>Milvus </a:t>
            </a:r>
            <a:r>
              <a:rPr>
                <a:latin typeface="+mn-lt"/>
                <a:ea typeface="+mn-ea"/>
                <a:cs typeface="+mn-cs"/>
                <a:sym typeface="Helvetica"/>
              </a:rPr>
              <a:t>提供向量空间的距离相似搜索</a:t>
            </a:r>
          </a:p>
          <a:p>
            <a:pPr marL="285750" indent="-285750">
              <a:buSzPct val="100000"/>
              <a:buChar char="•"/>
              <a:defRPr sz="2800"/>
            </a:pPr>
          </a:p>
          <a:p>
            <a:pPr marL="285750" indent="-285750">
              <a:buSzPct val="100000"/>
              <a:buChar char="•"/>
              <a:defRPr sz="2800"/>
            </a:pPr>
            <a:r>
              <a:t>Milvus </a:t>
            </a:r>
            <a:r>
              <a:rPr>
                <a:latin typeface="+mn-lt"/>
                <a:ea typeface="+mn-ea"/>
                <a:cs typeface="+mn-cs"/>
                <a:sym typeface="Helvetica"/>
              </a:rPr>
              <a:t>提供一套完整的存储</a:t>
            </a:r>
            <a:r>
              <a:t>/</a:t>
            </a:r>
            <a:r>
              <a:rPr>
                <a:latin typeface="+mn-lt"/>
                <a:ea typeface="+mn-ea"/>
                <a:cs typeface="+mn-cs"/>
                <a:sym typeface="Helvetica"/>
              </a:rPr>
              <a:t>索引</a:t>
            </a:r>
            <a:r>
              <a:t>/</a:t>
            </a:r>
            <a:r>
              <a:rPr>
                <a:latin typeface="+mn-lt"/>
                <a:ea typeface="+mn-ea"/>
                <a:cs typeface="+mn-cs"/>
                <a:sym typeface="Helvetica"/>
              </a:rPr>
              <a:t>搜索解决方案</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